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2689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999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04307129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04307129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081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04307129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04307129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23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4307129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4307129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115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8e4914a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8e4914a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68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04307129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04307129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985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8ee0ce4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8ee0ce4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771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8ee0ce4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8ee0ce4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57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0430712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0430712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284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0430712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04307129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07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0430712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04307129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22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a01c115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a01c115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908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04307129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04307129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606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4307129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04307129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872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04307129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04307129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21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ee0ce4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ee0ce4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38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ee0ce4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ee0ce4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849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8ee0ce4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8ee0ce4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178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8ee0ce4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8ee0ce4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399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ee0ce4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ee0ce4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680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8ee0ce4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8ee0ce4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045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8ee0ce4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8ee0ce4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40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04307129_0_1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04307129_0_1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656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8ee0ce4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8ee0ce4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539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8ee0ce4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8ee0ce4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468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8ee0ce4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8ee0ce4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98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8ee0ce4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8ee0ce43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03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8ee0ce43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8ee0ce43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240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8ee0ce4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8ee0ce4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62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8ee0ce4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8ee0ce4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0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8ee0ce43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8ee0ce43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156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8ee0ce43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8ee0ce43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063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8ee0ce43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8ee0ce43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49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01c115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01c115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482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8ee0ce43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8ee0ce43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113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ee0ce43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ee0ce43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750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8ee0ce43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8ee0ce43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08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8ee0ce4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8ee0ce4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2997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8ee0ce43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8ee0ce43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1431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8ee0ce4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88ee0ce4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2735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8ee0ce43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88ee0ce43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07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8ee0ce43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88ee0ce43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4532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8ee0ce43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88ee0ce43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70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8ee0ce43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8ee0ce43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845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01c1154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01c1154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6573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88ee0ce43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88ee0ce43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927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8ee0ce4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88ee0ce4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116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8ee0ce43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8ee0ce43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234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88ee0ce43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88ee0ce43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0439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8ee0ce43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88ee0ce43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9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8ee0ce43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8ee0ce43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0691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8ee0ce4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8ee0ce43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2507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4307129_0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4307129_0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55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043071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043071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571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0430712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0430712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094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01c1154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01c1154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3422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a04307129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a04307129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0482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a04307129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a04307129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960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0430712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0430712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2395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a0430712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a0430712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901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04307129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04307129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8921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a0430712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a0430712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9430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a04307129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a04307129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1230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4307129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4307129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3993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a0430712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a0430712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694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a04307129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a04307129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69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8ee0ce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8ee0ce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5744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a04307129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a04307129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2742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0430712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0430712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1932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a04307129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a04307129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9733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a0430712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a0430712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5926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a04307129_0_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a04307129_0_1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5900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a04307129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a04307129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8687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a04307129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a04307129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4998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a04307129_0_1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a04307129_0_1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210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04307129_0_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04307129_0_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6485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04307129_0_2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a04307129_0_2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14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04307129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04307129_0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4377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a04307129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a04307129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9601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a04307129_0_1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a04307129_0_1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8527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a04307129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a04307129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7231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a04307129_0_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a04307129_0_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8611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04307129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04307129_0_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4084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a04307129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a04307129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9330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a04307129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a04307129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0248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a04307129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a04307129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3732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04307129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04307129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4280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a04307129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a04307129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84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04307129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04307129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7994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a04307129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a04307129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5215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a04307129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a04307129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6071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88e4914a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88e4914a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4029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a0430712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a0430712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79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://scikit-learn.org/stable/auto_examples/manifold/plot_lle_digits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75" y="234234"/>
            <a:ext cx="1987936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575" y="57425"/>
            <a:ext cx="2269350" cy="19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>
            <a:spLocks noGrp="1"/>
          </p:cNvSpPr>
          <p:nvPr>
            <p:ph type="ctrTitle"/>
          </p:nvPr>
        </p:nvSpPr>
        <p:spPr>
          <a:xfrm>
            <a:off x="685800" y="1354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Visualizing Data </a:t>
            </a:r>
            <a:br>
              <a:rPr lang="en" dirty="0"/>
            </a:br>
            <a:r>
              <a:rPr lang="en" dirty="0"/>
              <a:t>using t-SNE</a:t>
            </a:r>
            <a:endParaRPr dirty="0"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"/>
          </p:nvPr>
        </p:nvSpPr>
        <p:spPr>
          <a:xfrm>
            <a:off x="685800" y="25352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6" y="0"/>
            <a:ext cx="8851099" cy="460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2100" y="4244600"/>
            <a:ext cx="48804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NIPS coauthorship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3862300" y="4322150"/>
            <a:ext cx="48246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http://lvdmaaten.github.io/tsne/examples/nips_tsne.jpg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561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525" y="0"/>
            <a:ext cx="4895475" cy="29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4214800" y="102475"/>
            <a:ext cx="4839000" cy="2887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577375" y="0"/>
            <a:ext cx="2772300" cy="1669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" name="Google Shape;131;p18"/>
          <p:cNvCxnSpPr>
            <a:stCxn id="130" idx="3"/>
            <a:endCxn id="129" idx="1"/>
          </p:cNvCxnSpPr>
          <p:nvPr/>
        </p:nvCxnSpPr>
        <p:spPr>
          <a:xfrm>
            <a:off x="3349675" y="834600"/>
            <a:ext cx="865200" cy="71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925" y="3293075"/>
            <a:ext cx="2066075" cy="16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t-SNE?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208850" y="1120025"/>
            <a:ext cx="7699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t-Distributed Stochastic Neighbor Embedding (t-SNE)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Unsupervised</a:t>
            </a:r>
            <a:r>
              <a:rPr lang="en" sz="1400"/>
              <a:t> (does not use class labels)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Models the probabilities that </a:t>
            </a:r>
            <a:r>
              <a:rPr lang="en" sz="2000" b="1"/>
              <a:t>high-d</a:t>
            </a:r>
            <a:r>
              <a:rPr lang="en" sz="2000"/>
              <a:t> points </a:t>
            </a:r>
            <a:r>
              <a:rPr lang="en" sz="2000" i="1"/>
              <a:t>xi,xj </a:t>
            </a:r>
            <a:r>
              <a:rPr lang="en" sz="2000"/>
              <a:t>are neighbors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Models the probabilities the corresponding </a:t>
            </a:r>
            <a:r>
              <a:rPr lang="en" sz="2000" b="1"/>
              <a:t>low-d</a:t>
            </a:r>
            <a:r>
              <a:rPr lang="en" sz="2000"/>
              <a:t>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points </a:t>
            </a:r>
            <a:r>
              <a:rPr lang="en" sz="2000" i="1"/>
              <a:t>yi,yj </a:t>
            </a:r>
            <a:r>
              <a:rPr lang="en" sz="2000"/>
              <a:t>are neighbors 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Finds a </a:t>
            </a:r>
            <a:r>
              <a:rPr lang="en" sz="2000" b="1"/>
              <a:t>low-d</a:t>
            </a:r>
            <a:r>
              <a:rPr lang="en" sz="2000"/>
              <a:t> representation that is faithful </a:t>
            </a:r>
            <a:br>
              <a:rPr lang="en" sz="2000"/>
            </a:br>
            <a:r>
              <a:rPr lang="en" sz="2000"/>
              <a:t>to the </a:t>
            </a:r>
            <a:r>
              <a:rPr lang="en" sz="2000" b="1"/>
              <a:t>high-d</a:t>
            </a:r>
            <a:r>
              <a:rPr lang="en" sz="2000"/>
              <a:t> model</a:t>
            </a:r>
            <a:endParaRPr sz="200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546" y="513897"/>
            <a:ext cx="2141825" cy="16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454" y="3040674"/>
            <a:ext cx="2235449" cy="18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5609600" y="2573350"/>
            <a:ext cx="3034800" cy="936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algorithm … 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4967900" y="2573350"/>
            <a:ext cx="3973800" cy="936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at a high level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(we will do a few passes through this algorithm)</a:t>
            </a:r>
            <a:endParaRPr sz="1000"/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129350" y="437575"/>
            <a:ext cx="26040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25" y="380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5521450" y="282350"/>
            <a:ext cx="3034800" cy="24300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22"/>
          <p:cNvCxnSpPr>
            <a:stCxn id="162" idx="3"/>
            <a:endCxn id="164" idx="1"/>
          </p:cNvCxnSpPr>
          <p:nvPr/>
        </p:nvCxnSpPr>
        <p:spPr>
          <a:xfrm>
            <a:off x="2733350" y="566275"/>
            <a:ext cx="2788200" cy="93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25" y="380150"/>
            <a:ext cx="2722150" cy="215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4" idx="2"/>
          </p:cNvCxnSpPr>
          <p:nvPr/>
        </p:nvCxnSpPr>
        <p:spPr>
          <a:xfrm>
            <a:off x="2652925" y="1272000"/>
            <a:ext cx="3024900" cy="2492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775" y="2798225"/>
            <a:ext cx="2722150" cy="23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345175" y="1014600"/>
            <a:ext cx="46155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/>
          <p:nvPr/>
        </p:nvSpPr>
        <p:spPr>
          <a:xfrm>
            <a:off x="129350" y="437575"/>
            <a:ext cx="26040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25" y="380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/>
          <p:nvPr/>
        </p:nvSpPr>
        <p:spPr>
          <a:xfrm>
            <a:off x="5521450" y="282350"/>
            <a:ext cx="3034800" cy="24300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24"/>
          <p:cNvCxnSpPr>
            <a:stCxn id="186" idx="3"/>
            <a:endCxn id="184" idx="1"/>
          </p:cNvCxnSpPr>
          <p:nvPr/>
        </p:nvCxnSpPr>
        <p:spPr>
          <a:xfrm rot="10800000" flipH="1">
            <a:off x="4807575" y="1497275"/>
            <a:ext cx="714000" cy="2496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775" y="2798225"/>
            <a:ext cx="2722150" cy="23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409275" y="1368650"/>
            <a:ext cx="4615500" cy="491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761775" y="3383675"/>
            <a:ext cx="4045800" cy="1220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probabilities </a:t>
            </a:r>
            <a:r>
              <a:rPr lang="en" b="1" i="1"/>
              <a:t>P</a:t>
            </a:r>
            <a:r>
              <a:rPr lang="en"/>
              <a:t> that </a:t>
            </a:r>
            <a:r>
              <a:rPr lang="en" b="1" i="1"/>
              <a:t>xi</a:t>
            </a: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 b="1" i="1"/>
              <a:t>xj</a:t>
            </a:r>
            <a:r>
              <a:rPr lang="en" b="1"/>
              <a:t> </a:t>
            </a:r>
            <a:r>
              <a:rPr lang="en"/>
              <a:t>are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(based on Euclidian distance in </a:t>
            </a:r>
            <a:r>
              <a:rPr lang="en" b="1"/>
              <a:t>high-d</a:t>
            </a:r>
            <a:r>
              <a:rPr lang="en"/>
              <a:t> space)</a:t>
            </a:r>
            <a:endParaRPr/>
          </a:p>
        </p:txBody>
      </p:sp>
      <p:cxnSp>
        <p:nvCxnSpPr>
          <p:cNvPr id="189" name="Google Shape;189;p24"/>
          <p:cNvCxnSpPr>
            <a:stCxn id="188" idx="2"/>
            <a:endCxn id="186" idx="0"/>
          </p:cNvCxnSpPr>
          <p:nvPr/>
        </p:nvCxnSpPr>
        <p:spPr>
          <a:xfrm>
            <a:off x="2717025" y="1860050"/>
            <a:ext cx="67800" cy="152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/>
          <p:nvPr/>
        </p:nvSpPr>
        <p:spPr>
          <a:xfrm>
            <a:off x="297600" y="1014425"/>
            <a:ext cx="43659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25" y="380150"/>
            <a:ext cx="2722150" cy="215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5"/>
          <p:cNvCxnSpPr>
            <a:stCxn id="199" idx="3"/>
            <a:endCxn id="200" idx="1"/>
          </p:cNvCxnSpPr>
          <p:nvPr/>
        </p:nvCxnSpPr>
        <p:spPr>
          <a:xfrm rot="10800000" flipH="1">
            <a:off x="4831900" y="3891875"/>
            <a:ext cx="689400" cy="10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775" y="2798225"/>
            <a:ext cx="2722150" cy="23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409275" y="2167850"/>
            <a:ext cx="46155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841900" y="3383675"/>
            <a:ext cx="3990000" cy="1220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probabilities </a:t>
            </a:r>
            <a:r>
              <a:rPr lang="en" b="1" i="1"/>
              <a:t>Q</a:t>
            </a:r>
            <a:r>
              <a:rPr lang="en" i="1"/>
              <a:t> </a:t>
            </a:r>
            <a:r>
              <a:rPr lang="en"/>
              <a:t>that </a:t>
            </a:r>
            <a:r>
              <a:rPr lang="en" b="1" i="1"/>
              <a:t>yi</a:t>
            </a:r>
            <a:r>
              <a:rPr lang="en"/>
              <a:t> and </a:t>
            </a:r>
            <a:r>
              <a:rPr lang="en" b="1" i="1"/>
              <a:t>yj</a:t>
            </a:r>
            <a:r>
              <a:rPr lang="en" i="1"/>
              <a:t> </a:t>
            </a:r>
            <a:r>
              <a:rPr lang="en"/>
              <a:t>are neighbors (corresponding to </a:t>
            </a:r>
            <a:r>
              <a:rPr lang="en" i="1"/>
              <a:t>xi, xj</a:t>
            </a:r>
            <a:r>
              <a:rPr lang="en"/>
              <a:t>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(based on Euclidian distance in </a:t>
            </a:r>
            <a:r>
              <a:rPr lang="en" b="1"/>
              <a:t>low-d</a:t>
            </a:r>
            <a:r>
              <a:rPr lang="en"/>
              <a:t> space)</a:t>
            </a:r>
            <a:endParaRPr/>
          </a:p>
        </p:txBody>
      </p:sp>
      <p:cxnSp>
        <p:nvCxnSpPr>
          <p:cNvPr id="203" name="Google Shape;203;p25"/>
          <p:cNvCxnSpPr>
            <a:stCxn id="202" idx="2"/>
            <a:endCxn id="199" idx="0"/>
          </p:cNvCxnSpPr>
          <p:nvPr/>
        </p:nvCxnSpPr>
        <p:spPr>
          <a:xfrm>
            <a:off x="2717025" y="2425250"/>
            <a:ext cx="120000" cy="958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0" name="Google Shape;200;p25"/>
          <p:cNvSpPr/>
          <p:nvPr/>
        </p:nvSpPr>
        <p:spPr>
          <a:xfrm>
            <a:off x="5521450" y="2676875"/>
            <a:ext cx="3034800" cy="24300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25" y="380150"/>
            <a:ext cx="2722150" cy="2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775" y="2798225"/>
            <a:ext cx="2722150" cy="23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/>
          <p:nvPr/>
        </p:nvSpPr>
        <p:spPr>
          <a:xfrm>
            <a:off x="1426748" y="2199050"/>
            <a:ext cx="20751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1134775" y="3078875"/>
            <a:ext cx="3252600" cy="823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assumption is that the </a:t>
            </a:r>
            <a:r>
              <a:rPr lang="en" b="1"/>
              <a:t>high-d </a:t>
            </a:r>
            <a:r>
              <a:rPr lang="en" i="1"/>
              <a:t>P</a:t>
            </a:r>
            <a:r>
              <a:rPr lang="en"/>
              <a:t> and the </a:t>
            </a:r>
            <a:r>
              <a:rPr lang="en" b="1"/>
              <a:t>low-d </a:t>
            </a:r>
            <a:r>
              <a:rPr lang="en" i="1"/>
              <a:t>Q </a:t>
            </a:r>
            <a:r>
              <a:rPr lang="en"/>
              <a:t>probability distributions should be the same </a:t>
            </a:r>
            <a:endParaRPr/>
          </a:p>
        </p:txBody>
      </p:sp>
      <p:cxnSp>
        <p:nvCxnSpPr>
          <p:cNvPr id="214" name="Google Shape;214;p26"/>
          <p:cNvCxnSpPr>
            <a:stCxn id="212" idx="2"/>
            <a:endCxn id="213" idx="0"/>
          </p:cNvCxnSpPr>
          <p:nvPr/>
        </p:nvCxnSpPr>
        <p:spPr>
          <a:xfrm>
            <a:off x="2464298" y="2456450"/>
            <a:ext cx="296700" cy="62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5" name="Google Shape;215;p26"/>
          <p:cNvSpPr/>
          <p:nvPr/>
        </p:nvSpPr>
        <p:spPr>
          <a:xfrm>
            <a:off x="1098448" y="1368650"/>
            <a:ext cx="20751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" name="Google Shape;216;p26"/>
          <p:cNvCxnSpPr/>
          <p:nvPr/>
        </p:nvCxnSpPr>
        <p:spPr>
          <a:xfrm>
            <a:off x="1210425" y="1779925"/>
            <a:ext cx="184800" cy="1251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594" y="29151"/>
            <a:ext cx="2060855" cy="174782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73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How can humans visualize </a:t>
            </a:r>
            <a:br>
              <a:rPr lang="en" sz="2400"/>
            </a:br>
            <a:r>
              <a:rPr lang="en" sz="2400" b="1"/>
              <a:t>high-dimensional</a:t>
            </a:r>
            <a:r>
              <a:rPr lang="en" sz="2400"/>
              <a:t> data?</a:t>
            </a:r>
            <a:endParaRPr sz="24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images</a:t>
            </a:r>
            <a:r>
              <a:rPr lang="en" sz="1400"/>
              <a:t> (pixels can be considered dimensions)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single cell nuclei is described by 30 variables </a:t>
            </a:r>
            <a:br>
              <a:rPr lang="en" sz="1800"/>
            </a:br>
            <a:r>
              <a:rPr lang="en" sz="1400"/>
              <a:t>(variables = dimensions)</a:t>
            </a:r>
            <a:br>
              <a:rPr lang="en" sz="1800"/>
            </a:b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Specifically ...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How to visualize in 2D or 3D space?</a:t>
            </a:r>
            <a:endParaRPr sz="24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to see relationships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check if features are separating the data</a:t>
            </a:r>
            <a:endParaRPr sz="1800"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025" y="72109"/>
            <a:ext cx="1987936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700" y="2517025"/>
            <a:ext cx="2146550" cy="21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25" y="380150"/>
            <a:ext cx="2722150" cy="2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775" y="2798225"/>
            <a:ext cx="2722150" cy="23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/>
          <p:nvPr/>
        </p:nvSpPr>
        <p:spPr>
          <a:xfrm>
            <a:off x="1835350" y="2376175"/>
            <a:ext cx="6369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505400" y="3231275"/>
            <a:ext cx="4895100" cy="1220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</a:t>
            </a:r>
            <a:r>
              <a:rPr lang="en" b="1"/>
              <a:t>low-d </a:t>
            </a:r>
            <a:r>
              <a:rPr lang="en"/>
              <a:t>map that minimizes the difference between the </a:t>
            </a:r>
            <a:r>
              <a:rPr lang="en" b="1" i="1"/>
              <a:t>P</a:t>
            </a:r>
            <a:r>
              <a:rPr lang="en" i="1"/>
              <a:t> </a:t>
            </a:r>
            <a:r>
              <a:rPr lang="en"/>
              <a:t>(high-d) and </a:t>
            </a:r>
            <a:r>
              <a:rPr lang="en" b="1" i="1"/>
              <a:t>Q</a:t>
            </a:r>
            <a:r>
              <a:rPr lang="en"/>
              <a:t> (low-d) distributions</a:t>
            </a:r>
            <a:br>
              <a:rPr lang="en"/>
            </a:b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(if </a:t>
            </a:r>
            <a:r>
              <a:rPr lang="en" i="1"/>
              <a:t>xi,xj </a:t>
            </a:r>
            <a:r>
              <a:rPr lang="en"/>
              <a:t>has high probability of being neighbors in </a:t>
            </a:r>
            <a:r>
              <a:rPr lang="en" b="1"/>
              <a:t>high-d</a:t>
            </a:r>
            <a:r>
              <a:rPr lang="en"/>
              <a:t>, then </a:t>
            </a:r>
            <a:r>
              <a:rPr lang="en" i="1"/>
              <a:t>yi,yj </a:t>
            </a:r>
            <a:r>
              <a:rPr lang="en"/>
              <a:t>should have high probability in </a:t>
            </a:r>
            <a:r>
              <a:rPr lang="en" b="1"/>
              <a:t>low-d</a:t>
            </a:r>
            <a:r>
              <a:rPr lang="en"/>
              <a:t>)</a:t>
            </a:r>
            <a:endParaRPr/>
          </a:p>
        </p:txBody>
      </p:sp>
      <p:cxnSp>
        <p:nvCxnSpPr>
          <p:cNvPr id="227" name="Google Shape;227;p27"/>
          <p:cNvCxnSpPr>
            <a:stCxn id="225" idx="2"/>
            <a:endCxn id="226" idx="0"/>
          </p:cNvCxnSpPr>
          <p:nvPr/>
        </p:nvCxnSpPr>
        <p:spPr>
          <a:xfrm>
            <a:off x="2153800" y="2633575"/>
            <a:ext cx="799200" cy="59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8" name="Google Shape;228;p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25" y="380150"/>
            <a:ext cx="2722150" cy="2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775" y="2798225"/>
            <a:ext cx="2722150" cy="23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593525" y="2012275"/>
            <a:ext cx="3925800" cy="1049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505400" y="3622625"/>
            <a:ext cx="4542600" cy="9813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minimize the difference between the</a:t>
            </a:r>
            <a:r>
              <a:rPr lang="en" b="1"/>
              <a:t> high-d</a:t>
            </a:r>
            <a:r>
              <a:rPr lang="en"/>
              <a:t> and</a:t>
            </a:r>
            <a:r>
              <a:rPr lang="en" b="1"/>
              <a:t> low-d </a:t>
            </a:r>
            <a:r>
              <a:rPr lang="en"/>
              <a:t>maps using </a:t>
            </a:r>
            <a:r>
              <a:rPr lang="en" b="1"/>
              <a:t>gradient descent</a:t>
            </a:r>
            <a:endParaRPr b="1"/>
          </a:p>
        </p:txBody>
      </p:sp>
      <p:cxnSp>
        <p:nvCxnSpPr>
          <p:cNvPr id="238" name="Google Shape;238;p28"/>
          <p:cNvCxnSpPr>
            <a:stCxn id="236" idx="2"/>
            <a:endCxn id="237" idx="0"/>
          </p:cNvCxnSpPr>
          <p:nvPr/>
        </p:nvCxnSpPr>
        <p:spPr>
          <a:xfrm>
            <a:off x="2556425" y="3061675"/>
            <a:ext cx="220200" cy="561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9" name="Google Shape;239;p2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25" y="380150"/>
            <a:ext cx="2722150" cy="2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775" y="2798225"/>
            <a:ext cx="2722150" cy="23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>
            <a:off x="505400" y="3622625"/>
            <a:ext cx="4542600" cy="9813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for the details …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(Pass 2)</a:t>
            </a:r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>
            <a:off x="386875" y="652200"/>
            <a:ext cx="26040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5342700" y="1276725"/>
            <a:ext cx="3521400" cy="745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specifies a </a:t>
            </a:r>
            <a:r>
              <a:rPr lang="en" b="1" i="1"/>
              <a:t>perplexity</a:t>
            </a:r>
            <a:r>
              <a:rPr lang="en"/>
              <a:t> value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 number usually between 5 and 50)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(discuss this more later… )</a:t>
            </a:r>
            <a:endParaRPr sz="1000"/>
          </a:p>
        </p:txBody>
      </p:sp>
      <p:cxnSp>
        <p:nvCxnSpPr>
          <p:cNvPr id="256" name="Google Shape;256;p30"/>
          <p:cNvCxnSpPr>
            <a:stCxn id="254" idx="3"/>
            <a:endCxn id="255" idx="1"/>
          </p:cNvCxnSpPr>
          <p:nvPr/>
        </p:nvCxnSpPr>
        <p:spPr>
          <a:xfrm>
            <a:off x="2990875" y="780900"/>
            <a:ext cx="2351700" cy="868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7" name="Google Shape;257;p3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/>
          <p:nvPr/>
        </p:nvSpPr>
        <p:spPr>
          <a:xfrm>
            <a:off x="386875" y="816725"/>
            <a:ext cx="16026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31"/>
          <p:cNvCxnSpPr>
            <a:stCxn id="263" idx="2"/>
            <a:endCxn id="265" idx="1"/>
          </p:cNvCxnSpPr>
          <p:nvPr/>
        </p:nvCxnSpPr>
        <p:spPr>
          <a:xfrm>
            <a:off x="1188175" y="1074125"/>
            <a:ext cx="3403200" cy="897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5" name="Google Shape;265;p31"/>
          <p:cNvSpPr/>
          <p:nvPr/>
        </p:nvSpPr>
        <p:spPr>
          <a:xfrm>
            <a:off x="4591350" y="1722300"/>
            <a:ext cx="4494600" cy="498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Set optimization parameters for </a:t>
            </a:r>
            <a:r>
              <a:rPr lang="en" b="1" i="1"/>
              <a:t>gradient descent</a:t>
            </a:r>
            <a:r>
              <a:rPr lang="en"/>
              <a:t> </a:t>
            </a:r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/>
          <p:nvPr/>
        </p:nvSpPr>
        <p:spPr>
          <a:xfrm>
            <a:off x="1924925" y="816725"/>
            <a:ext cx="15093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5292625" y="1770350"/>
            <a:ext cx="3521400" cy="1428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Gradient descent</a:t>
            </a:r>
            <a:r>
              <a:rPr lang="en"/>
              <a:t> is iterative. </a:t>
            </a:r>
            <a:br>
              <a:rPr lang="en"/>
            </a:br>
            <a:r>
              <a:rPr lang="en"/>
              <a:t>Specify a max number of iteration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(experiments used 1000)</a:t>
            </a:r>
            <a:endParaRPr sz="1000"/>
          </a:p>
        </p:txBody>
      </p:sp>
      <p:cxnSp>
        <p:nvCxnSpPr>
          <p:cNvPr id="274" name="Google Shape;274;p32"/>
          <p:cNvCxnSpPr>
            <a:stCxn id="272" idx="2"/>
            <a:endCxn id="273" idx="1"/>
          </p:cNvCxnSpPr>
          <p:nvPr/>
        </p:nvCxnSpPr>
        <p:spPr>
          <a:xfrm>
            <a:off x="2679575" y="1074125"/>
            <a:ext cx="2613000" cy="1410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5" name="Google Shape;275;p32"/>
          <p:cNvSpPr/>
          <p:nvPr/>
        </p:nvSpPr>
        <p:spPr>
          <a:xfrm>
            <a:off x="601500" y="2006425"/>
            <a:ext cx="10944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" name="Google Shape;276;p32"/>
          <p:cNvCxnSpPr>
            <a:stCxn id="275" idx="3"/>
            <a:endCxn id="273" idx="1"/>
          </p:cNvCxnSpPr>
          <p:nvPr/>
        </p:nvCxnSpPr>
        <p:spPr>
          <a:xfrm>
            <a:off x="1695900" y="2135125"/>
            <a:ext cx="3596700" cy="34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7" name="Google Shape;277;p3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/>
          <p:nvPr/>
        </p:nvSpPr>
        <p:spPr>
          <a:xfrm>
            <a:off x="5292625" y="1770350"/>
            <a:ext cx="3745200" cy="1678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Gradient descent</a:t>
            </a:r>
            <a:r>
              <a:rPr lang="en"/>
              <a:t> steps in the direction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minimizes the error.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 i="1"/>
              <a:t>learning rate</a:t>
            </a:r>
            <a:r>
              <a:rPr lang="en"/>
              <a:t> is how big of step to take.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All experiments used the same values</a:t>
            </a:r>
            <a:endParaRPr sz="1000"/>
          </a:p>
        </p:txBody>
      </p:sp>
      <p:sp>
        <p:nvSpPr>
          <p:cNvPr id="284" name="Google Shape;284;p33"/>
          <p:cNvSpPr/>
          <p:nvPr/>
        </p:nvSpPr>
        <p:spPr>
          <a:xfrm>
            <a:off x="3405750" y="816725"/>
            <a:ext cx="9873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33"/>
          <p:cNvCxnSpPr>
            <a:stCxn id="284" idx="2"/>
            <a:endCxn id="283" idx="1"/>
          </p:cNvCxnSpPr>
          <p:nvPr/>
        </p:nvCxnSpPr>
        <p:spPr>
          <a:xfrm>
            <a:off x="3899400" y="1074125"/>
            <a:ext cx="1393200" cy="153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6" name="Google Shape;286;p33"/>
          <p:cNvSpPr/>
          <p:nvPr/>
        </p:nvSpPr>
        <p:spPr>
          <a:xfrm>
            <a:off x="2089475" y="2585875"/>
            <a:ext cx="1500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33"/>
          <p:cNvCxnSpPr>
            <a:stCxn id="286" idx="2"/>
            <a:endCxn id="283" idx="1"/>
          </p:cNvCxnSpPr>
          <p:nvPr/>
        </p:nvCxnSpPr>
        <p:spPr>
          <a:xfrm rot="10800000" flipH="1">
            <a:off x="2164475" y="2609875"/>
            <a:ext cx="3128100" cy="23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8" name="Google Shape;288;p3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/>
          <p:nvPr/>
        </p:nvSpPr>
        <p:spPr>
          <a:xfrm>
            <a:off x="4392950" y="816575"/>
            <a:ext cx="11283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>
            <a:off x="4971675" y="2279175"/>
            <a:ext cx="3713100" cy="1019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Momentum term</a:t>
            </a:r>
            <a:r>
              <a:rPr lang="en"/>
              <a:t> encourages a step that is in the same direction as previous steps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All experiments used the same values</a:t>
            </a:r>
            <a:endParaRPr sz="1000"/>
          </a:p>
        </p:txBody>
      </p:sp>
      <p:cxnSp>
        <p:nvCxnSpPr>
          <p:cNvPr id="296" name="Google Shape;296;p34"/>
          <p:cNvCxnSpPr>
            <a:stCxn id="294" idx="2"/>
            <a:endCxn id="295" idx="1"/>
          </p:cNvCxnSpPr>
          <p:nvPr/>
        </p:nvCxnSpPr>
        <p:spPr>
          <a:xfrm>
            <a:off x="4957100" y="1073975"/>
            <a:ext cx="14700" cy="171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7" name="Google Shape;297;p34"/>
          <p:cNvSpPr/>
          <p:nvPr/>
        </p:nvSpPr>
        <p:spPr>
          <a:xfrm>
            <a:off x="2518700" y="2563375"/>
            <a:ext cx="3354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8" name="Google Shape;298;p34"/>
          <p:cNvCxnSpPr>
            <a:stCxn id="297" idx="2"/>
            <a:endCxn id="295" idx="1"/>
          </p:cNvCxnSpPr>
          <p:nvPr/>
        </p:nvCxnSpPr>
        <p:spPr>
          <a:xfrm rot="10800000" flipH="1">
            <a:off x="2686400" y="2788675"/>
            <a:ext cx="2285400" cy="3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/>
          <p:nvPr/>
        </p:nvSpPr>
        <p:spPr>
          <a:xfrm>
            <a:off x="3155350" y="1024025"/>
            <a:ext cx="14880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5292625" y="1160750"/>
            <a:ext cx="3721200" cy="1364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</a:t>
            </a:r>
            <a:r>
              <a:rPr lang="en" b="1" i="1"/>
              <a:t>low-d solution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(represents the corresponding </a:t>
            </a:r>
            <a:r>
              <a:rPr lang="en" b="1"/>
              <a:t>high-d</a:t>
            </a:r>
            <a:r>
              <a:rPr lang="en"/>
              <a:t> data)</a:t>
            </a:r>
            <a:br>
              <a:rPr lang="en"/>
            </a:b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we want to find/optimize for!</a:t>
            </a:r>
            <a:endParaRPr/>
          </a:p>
        </p:txBody>
      </p:sp>
      <p:cxnSp>
        <p:nvCxnSpPr>
          <p:cNvPr id="307" name="Google Shape;307;p35"/>
          <p:cNvCxnSpPr>
            <a:stCxn id="308" idx="3"/>
            <a:endCxn id="306" idx="1"/>
          </p:cNvCxnSpPr>
          <p:nvPr/>
        </p:nvCxnSpPr>
        <p:spPr>
          <a:xfrm rot="10800000" flipH="1">
            <a:off x="2362675" y="1842650"/>
            <a:ext cx="2929800" cy="5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9" name="Google Shape;309;p35"/>
          <p:cNvSpPr/>
          <p:nvPr/>
        </p:nvSpPr>
        <p:spPr>
          <a:xfrm>
            <a:off x="1095125" y="2563375"/>
            <a:ext cx="3354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0" name="Google Shape;310;p35"/>
          <p:cNvCxnSpPr>
            <a:stCxn id="309" idx="2"/>
            <a:endCxn id="306" idx="1"/>
          </p:cNvCxnSpPr>
          <p:nvPr/>
        </p:nvCxnSpPr>
        <p:spPr>
          <a:xfrm rot="10800000" flipH="1">
            <a:off x="1262825" y="1842775"/>
            <a:ext cx="4029900" cy="978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/>
          <p:nvPr/>
        </p:nvSpPr>
        <p:spPr>
          <a:xfrm>
            <a:off x="2027275" y="1770350"/>
            <a:ext cx="3354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1" name="Google Shape;311;p35"/>
          <p:cNvCxnSpPr>
            <a:stCxn id="305" idx="2"/>
            <a:endCxn id="306" idx="1"/>
          </p:cNvCxnSpPr>
          <p:nvPr/>
        </p:nvCxnSpPr>
        <p:spPr>
          <a:xfrm>
            <a:off x="3899350" y="1281425"/>
            <a:ext cx="1393200" cy="561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12" name="Google Shape;3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150" y="2713525"/>
            <a:ext cx="2722150" cy="23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322475" y="437425"/>
            <a:ext cx="24036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173800" y="3456425"/>
            <a:ext cx="43476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parameters, set the same for the experiments</a:t>
            </a:r>
            <a:endParaRPr/>
          </a:p>
        </p:txBody>
      </p:sp>
      <p:cxnSp>
        <p:nvCxnSpPr>
          <p:cNvPr id="321" name="Google Shape;321;p36"/>
          <p:cNvCxnSpPr>
            <a:stCxn id="322" idx="2"/>
            <a:endCxn id="323" idx="1"/>
          </p:cNvCxnSpPr>
          <p:nvPr/>
        </p:nvCxnSpPr>
        <p:spPr>
          <a:xfrm>
            <a:off x="3882500" y="1248000"/>
            <a:ext cx="2138700" cy="2619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36"/>
          <p:cNvSpPr/>
          <p:nvPr/>
        </p:nvSpPr>
        <p:spPr>
          <a:xfrm>
            <a:off x="365450" y="694825"/>
            <a:ext cx="1616700" cy="3579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5" name="Google Shape;325;p36"/>
          <p:cNvCxnSpPr>
            <a:stCxn id="324" idx="2"/>
            <a:endCxn id="320" idx="1"/>
          </p:cNvCxnSpPr>
          <p:nvPr/>
        </p:nvCxnSpPr>
        <p:spPr>
          <a:xfrm>
            <a:off x="1173800" y="1052725"/>
            <a:ext cx="0" cy="266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2" name="Google Shape;322;p36"/>
          <p:cNvSpPr/>
          <p:nvPr/>
        </p:nvSpPr>
        <p:spPr>
          <a:xfrm>
            <a:off x="3136100" y="990600"/>
            <a:ext cx="14928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" name="Google Shape;326;p36"/>
          <p:cNvCxnSpPr>
            <a:stCxn id="319" idx="3"/>
            <a:endCxn id="327" idx="1"/>
          </p:cNvCxnSpPr>
          <p:nvPr/>
        </p:nvCxnSpPr>
        <p:spPr>
          <a:xfrm>
            <a:off x="2726075" y="566125"/>
            <a:ext cx="3348900" cy="72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150" y="2713525"/>
            <a:ext cx="2722150" cy="23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5100" y="258725"/>
            <a:ext cx="2614250" cy="20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/>
          <p:nvPr/>
        </p:nvSpPr>
        <p:spPr>
          <a:xfrm>
            <a:off x="7783825" y="2556150"/>
            <a:ext cx="7725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5747200" y="38425"/>
            <a:ext cx="7725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25" y="1482119"/>
            <a:ext cx="3337050" cy="26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225" y="1337950"/>
            <a:ext cx="3788076" cy="3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/>
          <p:nvPr/>
        </p:nvSpPr>
        <p:spPr>
          <a:xfrm>
            <a:off x="548400" y="549525"/>
            <a:ext cx="2892300" cy="652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high-dimensional </a:t>
            </a:r>
            <a:r>
              <a:rPr lang="en" b="1"/>
              <a:t>(high-d)</a:t>
            </a:r>
            <a:r>
              <a:rPr lang="en"/>
              <a:t> space</a:t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5395650" y="549525"/>
            <a:ext cx="2892300" cy="652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 low-dimensional </a:t>
            </a:r>
            <a:br>
              <a:rPr lang="en"/>
            </a:br>
            <a:r>
              <a:rPr lang="en" b="1"/>
              <a:t>(low-d)</a:t>
            </a:r>
            <a:r>
              <a:rPr lang="en"/>
              <a:t> space</a:t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3846275" y="602200"/>
            <a:ext cx="1249800" cy="40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/>
          <p:nvPr/>
        </p:nvSpPr>
        <p:spPr>
          <a:xfrm>
            <a:off x="6174225" y="1998900"/>
            <a:ext cx="27684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meat of the presentation</a:t>
            </a: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365450" y="1248000"/>
            <a:ext cx="4800000" cy="20295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8" name="Google Shape;338;p37"/>
          <p:cNvCxnSpPr>
            <a:stCxn id="337" idx="3"/>
            <a:endCxn id="336" idx="1"/>
          </p:cNvCxnSpPr>
          <p:nvPr/>
        </p:nvCxnSpPr>
        <p:spPr>
          <a:xfrm>
            <a:off x="5165450" y="2262750"/>
            <a:ext cx="1008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8"/>
          <p:cNvSpPr/>
          <p:nvPr/>
        </p:nvSpPr>
        <p:spPr>
          <a:xfrm>
            <a:off x="6102675" y="654000"/>
            <a:ext cx="27684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high-d </a:t>
            </a:r>
            <a:r>
              <a:rPr lang="en"/>
              <a:t>space</a:t>
            </a: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594350" y="1403325"/>
            <a:ext cx="2010300" cy="2145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7" name="Google Shape;347;p38"/>
          <p:cNvCxnSpPr>
            <a:stCxn id="346" idx="3"/>
            <a:endCxn id="345" idx="1"/>
          </p:cNvCxnSpPr>
          <p:nvPr/>
        </p:nvCxnSpPr>
        <p:spPr>
          <a:xfrm rot="10800000" flipH="1">
            <a:off x="2604650" y="917775"/>
            <a:ext cx="3498000" cy="592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48" name="Google Shape;3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750" y="1403325"/>
            <a:ext cx="2614250" cy="20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/>
          <p:nvPr/>
        </p:nvSpPr>
        <p:spPr>
          <a:xfrm>
            <a:off x="5702075" y="391225"/>
            <a:ext cx="31689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</a:t>
            </a:r>
            <a:r>
              <a:rPr lang="en" i="1"/>
              <a:t>xi</a:t>
            </a:r>
            <a:r>
              <a:rPr lang="en"/>
              <a:t> would choose </a:t>
            </a:r>
            <a:r>
              <a:rPr lang="en" i="1"/>
              <a:t>xj</a:t>
            </a:r>
            <a:r>
              <a:rPr lang="en"/>
              <a:t> as its neighbor</a:t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594350" y="1403325"/>
            <a:ext cx="2010300" cy="2145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39"/>
          <p:cNvCxnSpPr>
            <a:stCxn id="356" idx="3"/>
            <a:endCxn id="355" idx="1"/>
          </p:cNvCxnSpPr>
          <p:nvPr/>
        </p:nvCxnSpPr>
        <p:spPr>
          <a:xfrm rot="10800000" flipH="1">
            <a:off x="2604650" y="654975"/>
            <a:ext cx="3097500" cy="855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58" name="Google Shape;3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9"/>
          <p:cNvSpPr/>
          <p:nvPr/>
        </p:nvSpPr>
        <p:spPr>
          <a:xfrm>
            <a:off x="3885050" y="1337175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" name="Google Shape;360;p39"/>
          <p:cNvCxnSpPr>
            <a:stCxn id="359" idx="2"/>
          </p:cNvCxnSpPr>
          <p:nvPr/>
        </p:nvCxnSpPr>
        <p:spPr>
          <a:xfrm>
            <a:off x="4493150" y="1683975"/>
            <a:ext cx="1044300" cy="935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1" name="Google Shape;361;p3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/>
          <p:nvPr/>
        </p:nvSpPr>
        <p:spPr>
          <a:xfrm>
            <a:off x="5716379" y="539550"/>
            <a:ext cx="31689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data points in the high-d space</a:t>
            </a:r>
            <a:endParaRPr/>
          </a:p>
        </p:txBody>
      </p:sp>
      <p:sp>
        <p:nvSpPr>
          <p:cNvPr id="368" name="Google Shape;368;p40"/>
          <p:cNvSpPr/>
          <p:nvPr/>
        </p:nvSpPr>
        <p:spPr>
          <a:xfrm>
            <a:off x="1610175" y="459025"/>
            <a:ext cx="922800" cy="2145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40"/>
          <p:cNvCxnSpPr>
            <a:stCxn id="368" idx="3"/>
            <a:endCxn id="367" idx="1"/>
          </p:cNvCxnSpPr>
          <p:nvPr/>
        </p:nvCxnSpPr>
        <p:spPr>
          <a:xfrm>
            <a:off x="2532975" y="566275"/>
            <a:ext cx="3183300" cy="237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70" name="Google Shape;3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/>
          <p:nvPr/>
        </p:nvSpPr>
        <p:spPr>
          <a:xfrm>
            <a:off x="6060929" y="2833597"/>
            <a:ext cx="24966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6310154" y="204007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7617370" y="211627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6847825" y="2536975"/>
            <a:ext cx="922800" cy="3615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5" name="Google Shape;375;p40"/>
          <p:cNvCxnSpPr>
            <a:stCxn id="367" idx="2"/>
            <a:endCxn id="374" idx="0"/>
          </p:cNvCxnSpPr>
          <p:nvPr/>
        </p:nvCxnSpPr>
        <p:spPr>
          <a:xfrm>
            <a:off x="7300829" y="1067250"/>
            <a:ext cx="8400" cy="1469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76" name="Google Shape;376;p40"/>
          <p:cNvSpPr/>
          <p:nvPr/>
        </p:nvSpPr>
        <p:spPr>
          <a:xfrm>
            <a:off x="3885050" y="1337175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1"/>
          <p:cNvSpPr/>
          <p:nvPr/>
        </p:nvSpPr>
        <p:spPr>
          <a:xfrm>
            <a:off x="5716379" y="539550"/>
            <a:ext cx="31689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the Euclidean distance between the two points</a:t>
            </a:r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1"/>
          <p:cNvSpPr/>
          <p:nvPr/>
        </p:nvSpPr>
        <p:spPr>
          <a:xfrm>
            <a:off x="6060929" y="2833597"/>
            <a:ext cx="24966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1"/>
          <p:cNvSpPr/>
          <p:nvPr/>
        </p:nvSpPr>
        <p:spPr>
          <a:xfrm>
            <a:off x="6219646" y="211627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7784078" y="211627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6775125" y="2426300"/>
            <a:ext cx="1080000" cy="472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9" name="Google Shape;389;p41"/>
          <p:cNvCxnSpPr>
            <a:stCxn id="383" idx="2"/>
            <a:endCxn id="388" idx="0"/>
          </p:cNvCxnSpPr>
          <p:nvPr/>
        </p:nvCxnSpPr>
        <p:spPr>
          <a:xfrm>
            <a:off x="7300829" y="1067250"/>
            <a:ext cx="14400" cy="135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0" name="Google Shape;390;p41"/>
          <p:cNvSpPr/>
          <p:nvPr/>
        </p:nvSpPr>
        <p:spPr>
          <a:xfrm>
            <a:off x="3885050" y="1337175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2"/>
          <p:cNvSpPr/>
          <p:nvPr/>
        </p:nvSpPr>
        <p:spPr>
          <a:xfrm>
            <a:off x="5716379" y="539550"/>
            <a:ext cx="31689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xi</a:t>
            </a:r>
            <a:r>
              <a:rPr lang="en"/>
              <a:t> chooses </a:t>
            </a:r>
            <a:r>
              <a:rPr lang="en" i="1"/>
              <a:t>xj</a:t>
            </a:r>
            <a:r>
              <a:rPr lang="en"/>
              <a:t> as its neighbor based on a Gaussian centered at </a:t>
            </a:r>
            <a:r>
              <a:rPr lang="en" i="1"/>
              <a:t>xi</a:t>
            </a:r>
            <a:endParaRPr i="1"/>
          </a:p>
        </p:txBody>
      </p:sp>
      <p:pic>
        <p:nvPicPr>
          <p:cNvPr id="398" name="Google Shape;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6060929" y="2833597"/>
            <a:ext cx="24966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4687221" y="298822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8393678" y="211627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2"/>
          <p:cNvSpPr/>
          <p:nvPr/>
        </p:nvSpPr>
        <p:spPr>
          <a:xfrm>
            <a:off x="6260075" y="2426300"/>
            <a:ext cx="2081700" cy="472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3" name="Google Shape;403;p42"/>
          <p:cNvCxnSpPr>
            <a:stCxn id="397" idx="2"/>
            <a:endCxn id="402" idx="0"/>
          </p:cNvCxnSpPr>
          <p:nvPr/>
        </p:nvCxnSpPr>
        <p:spPr>
          <a:xfrm>
            <a:off x="7300829" y="1067250"/>
            <a:ext cx="0" cy="135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4" name="Google Shape;404;p42"/>
          <p:cNvSpPr/>
          <p:nvPr/>
        </p:nvSpPr>
        <p:spPr>
          <a:xfrm>
            <a:off x="3885050" y="1337175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6833573" y="3478100"/>
            <a:ext cx="17943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for each </a:t>
            </a:r>
            <a:r>
              <a:rPr lang="en" i="1"/>
              <a:t>xi</a:t>
            </a:r>
            <a:r>
              <a:rPr lang="en"/>
              <a:t> (discuss soon)</a:t>
            </a:r>
            <a:endParaRPr/>
          </a:p>
        </p:txBody>
      </p:sp>
      <p:cxnSp>
        <p:nvCxnSpPr>
          <p:cNvPr id="406" name="Google Shape;406;p42"/>
          <p:cNvCxnSpPr>
            <a:endCxn id="405" idx="0"/>
          </p:cNvCxnSpPr>
          <p:nvPr/>
        </p:nvCxnSpPr>
        <p:spPr>
          <a:xfrm flipH="1">
            <a:off x="7730723" y="2800700"/>
            <a:ext cx="330600" cy="67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7" name="Google Shape;407;p4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/>
          <p:nvPr/>
        </p:nvSpPr>
        <p:spPr>
          <a:xfrm>
            <a:off x="5716379" y="539550"/>
            <a:ext cx="31689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xi</a:t>
            </a:r>
            <a:r>
              <a:rPr lang="en"/>
              <a:t> chooses </a:t>
            </a:r>
            <a:r>
              <a:rPr lang="en" i="1"/>
              <a:t>xj</a:t>
            </a:r>
            <a:r>
              <a:rPr lang="en"/>
              <a:t> as its neighbor based on a Gaussian centered at </a:t>
            </a:r>
            <a:r>
              <a:rPr lang="en" i="1"/>
              <a:t>xi</a:t>
            </a:r>
            <a:endParaRPr i="1"/>
          </a:p>
        </p:txBody>
      </p:sp>
      <p:pic>
        <p:nvPicPr>
          <p:cNvPr id="414" name="Google Shape;4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3"/>
          <p:cNvSpPr/>
          <p:nvPr/>
        </p:nvSpPr>
        <p:spPr>
          <a:xfrm>
            <a:off x="6060929" y="2833597"/>
            <a:ext cx="24966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4687221" y="298822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8393678" y="211627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6260075" y="2426300"/>
            <a:ext cx="2081700" cy="472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9" name="Google Shape;419;p43"/>
          <p:cNvCxnSpPr>
            <a:stCxn id="413" idx="2"/>
            <a:endCxn id="418" idx="0"/>
          </p:cNvCxnSpPr>
          <p:nvPr/>
        </p:nvCxnSpPr>
        <p:spPr>
          <a:xfrm>
            <a:off x="7300829" y="1067250"/>
            <a:ext cx="0" cy="135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20" name="Google Shape;420;p43"/>
          <p:cNvSpPr/>
          <p:nvPr/>
        </p:nvSpPr>
        <p:spPr>
          <a:xfrm>
            <a:off x="3885050" y="1337175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" name="Google Shape;4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200" y="3124150"/>
            <a:ext cx="2376725" cy="18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3"/>
          <p:cNvSpPr/>
          <p:nvPr/>
        </p:nvSpPr>
        <p:spPr>
          <a:xfrm>
            <a:off x="38850" y="3361913"/>
            <a:ext cx="35886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xi's</a:t>
            </a:r>
            <a:r>
              <a:rPr lang="en"/>
              <a:t> that are "close" (low Euclidean distance) return a high value</a:t>
            </a:r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38850" y="4009700"/>
            <a:ext cx="35886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xi's</a:t>
            </a:r>
            <a:r>
              <a:rPr lang="en"/>
              <a:t> that are "far" (high Euclidean distance) </a:t>
            </a:r>
            <a:br>
              <a:rPr lang="en"/>
            </a:br>
            <a:r>
              <a:rPr lang="en"/>
              <a:t>return a low value</a:t>
            </a: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4"/>
          <p:cNvSpPr/>
          <p:nvPr/>
        </p:nvSpPr>
        <p:spPr>
          <a:xfrm>
            <a:off x="5716379" y="539550"/>
            <a:ext cx="31689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over all the other high-d points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normalizes to make a probability)</a:t>
            </a:r>
            <a:endParaRPr/>
          </a:p>
        </p:txBody>
      </p:sp>
      <p:pic>
        <p:nvPicPr>
          <p:cNvPr id="431" name="Google Shape;4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4"/>
          <p:cNvSpPr/>
          <p:nvPr/>
        </p:nvSpPr>
        <p:spPr>
          <a:xfrm>
            <a:off x="4687221" y="298822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>
            <a:off x="6060925" y="2769625"/>
            <a:ext cx="2528400" cy="472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4" name="Google Shape;434;p44"/>
          <p:cNvCxnSpPr>
            <a:stCxn id="430" idx="2"/>
            <a:endCxn id="433" idx="0"/>
          </p:cNvCxnSpPr>
          <p:nvPr/>
        </p:nvCxnSpPr>
        <p:spPr>
          <a:xfrm>
            <a:off x="7300829" y="1067250"/>
            <a:ext cx="24300" cy="170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5" name="Google Shape;435;p44"/>
          <p:cNvSpPr/>
          <p:nvPr/>
        </p:nvSpPr>
        <p:spPr>
          <a:xfrm>
            <a:off x="3885050" y="1337175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200" y="3124150"/>
            <a:ext cx="2376725" cy="18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4"/>
          <p:cNvSpPr/>
          <p:nvPr/>
        </p:nvSpPr>
        <p:spPr>
          <a:xfrm>
            <a:off x="1547975" y="409350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" name="Google Shape;438;p44"/>
          <p:cNvCxnSpPr>
            <a:stCxn id="430" idx="1"/>
            <a:endCxn id="437" idx="3"/>
          </p:cNvCxnSpPr>
          <p:nvPr/>
        </p:nvCxnSpPr>
        <p:spPr>
          <a:xfrm rot="10800000">
            <a:off x="2764079" y="582600"/>
            <a:ext cx="2952300" cy="220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9" name="Google Shape;439;p44"/>
          <p:cNvSpPr/>
          <p:nvPr/>
        </p:nvSpPr>
        <p:spPr>
          <a:xfrm>
            <a:off x="38850" y="3361913"/>
            <a:ext cx="35886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xi's</a:t>
            </a:r>
            <a:r>
              <a:rPr lang="en"/>
              <a:t> that are "close" (low Euclidean distance) return a high value</a:t>
            </a:r>
            <a:endParaRPr/>
          </a:p>
        </p:txBody>
      </p:sp>
      <p:sp>
        <p:nvSpPr>
          <p:cNvPr id="440" name="Google Shape;440;p44"/>
          <p:cNvSpPr/>
          <p:nvPr/>
        </p:nvSpPr>
        <p:spPr>
          <a:xfrm>
            <a:off x="38850" y="4009700"/>
            <a:ext cx="35886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xi's</a:t>
            </a:r>
            <a:r>
              <a:rPr lang="en"/>
              <a:t> that are "far" (high Euclidean distance) </a:t>
            </a:r>
            <a:br>
              <a:rPr lang="en"/>
            </a:br>
            <a:r>
              <a:rPr lang="en"/>
              <a:t>return a low value</a:t>
            </a:r>
            <a:endParaRPr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5"/>
          <p:cNvSpPr/>
          <p:nvPr/>
        </p:nvSpPr>
        <p:spPr>
          <a:xfrm>
            <a:off x="5716375" y="539550"/>
            <a:ext cx="3168900" cy="749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the </a:t>
            </a:r>
            <a:r>
              <a:rPr lang="en" b="1"/>
              <a:t>variance</a:t>
            </a:r>
            <a:r>
              <a:rPr lang="en"/>
              <a:t>?</a:t>
            </a: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5"/>
          <p:cNvSpPr/>
          <p:nvPr/>
        </p:nvSpPr>
        <p:spPr>
          <a:xfrm>
            <a:off x="4687221" y="298822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/>
          <p:nvPr/>
        </p:nvSpPr>
        <p:spPr>
          <a:xfrm>
            <a:off x="7841025" y="24692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1" name="Google Shape;451;p45"/>
          <p:cNvCxnSpPr>
            <a:stCxn id="447" idx="2"/>
            <a:endCxn id="450" idx="0"/>
          </p:cNvCxnSpPr>
          <p:nvPr/>
        </p:nvCxnSpPr>
        <p:spPr>
          <a:xfrm>
            <a:off x="7300825" y="1288950"/>
            <a:ext cx="740400" cy="118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52" name="Google Shape;452;p45"/>
          <p:cNvSpPr/>
          <p:nvPr/>
        </p:nvSpPr>
        <p:spPr>
          <a:xfrm>
            <a:off x="3885050" y="1337175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8055650" y="28664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4" name="Google Shape;454;p45"/>
          <p:cNvCxnSpPr>
            <a:stCxn id="453" idx="3"/>
            <a:endCxn id="447" idx="3"/>
          </p:cNvCxnSpPr>
          <p:nvPr/>
        </p:nvCxnSpPr>
        <p:spPr>
          <a:xfrm rot="10800000" flipH="1">
            <a:off x="8456150" y="914300"/>
            <a:ext cx="429000" cy="2125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55" name="Google Shape;455;p4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/>
          <p:nvPr/>
        </p:nvSpPr>
        <p:spPr>
          <a:xfrm>
            <a:off x="5716375" y="539550"/>
            <a:ext cx="3168900" cy="749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the variance?</a:t>
            </a:r>
            <a:endParaRPr/>
          </a:p>
        </p:txBody>
      </p:sp>
      <p:pic>
        <p:nvPicPr>
          <p:cNvPr id="462" name="Google Shape;4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6"/>
          <p:cNvSpPr/>
          <p:nvPr/>
        </p:nvSpPr>
        <p:spPr>
          <a:xfrm>
            <a:off x="4687221" y="298822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>
            <a:off x="7841025" y="24692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5" name="Google Shape;465;p46"/>
          <p:cNvCxnSpPr>
            <a:stCxn id="461" idx="2"/>
            <a:endCxn id="464" idx="0"/>
          </p:cNvCxnSpPr>
          <p:nvPr/>
        </p:nvCxnSpPr>
        <p:spPr>
          <a:xfrm>
            <a:off x="7300825" y="1288950"/>
            <a:ext cx="740400" cy="118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6" name="Google Shape;466;p46"/>
          <p:cNvSpPr/>
          <p:nvPr/>
        </p:nvSpPr>
        <p:spPr>
          <a:xfrm>
            <a:off x="3885050" y="1337175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6"/>
          <p:cNvSpPr/>
          <p:nvPr/>
        </p:nvSpPr>
        <p:spPr>
          <a:xfrm>
            <a:off x="8055650" y="28664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8" name="Google Shape;468;p46"/>
          <p:cNvCxnSpPr>
            <a:stCxn id="467" idx="3"/>
            <a:endCxn id="461" idx="3"/>
          </p:cNvCxnSpPr>
          <p:nvPr/>
        </p:nvCxnSpPr>
        <p:spPr>
          <a:xfrm rot="10800000" flipH="1">
            <a:off x="8456150" y="914300"/>
            <a:ext cx="429000" cy="2125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69" name="Google Shape;46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59" y="3241825"/>
            <a:ext cx="2287541" cy="17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6675" y="3272472"/>
            <a:ext cx="2287551" cy="180520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/>
          <p:nvPr/>
        </p:nvSpPr>
        <p:spPr>
          <a:xfrm>
            <a:off x="5374225" y="3356125"/>
            <a:ext cx="3406200" cy="749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the variance will change the values we assign to the distances</a:t>
            </a:r>
            <a:endParaRPr/>
          </a:p>
        </p:txBody>
      </p:sp>
      <p:sp>
        <p:nvSpPr>
          <p:cNvPr id="472" name="Google Shape;472;p46"/>
          <p:cNvSpPr/>
          <p:nvPr/>
        </p:nvSpPr>
        <p:spPr>
          <a:xfrm>
            <a:off x="2921800" y="3626775"/>
            <a:ext cx="400500" cy="8451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/>
          <p:nvPr/>
        </p:nvSpPr>
        <p:spPr>
          <a:xfrm>
            <a:off x="469375" y="3717338"/>
            <a:ext cx="400500" cy="8451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of chat:</a:t>
            </a: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Briefly compare results of different visualization methods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(convince you this method is interesting)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Discuss the details of this algorithm</a:t>
            </a:r>
            <a:endParaRPr sz="24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</a:t>
            </a:r>
            <a:r>
              <a:rPr lang="en" sz="1800" b="1"/>
              <a:t>high-d</a:t>
            </a:r>
            <a:r>
              <a:rPr lang="en" sz="1800"/>
              <a:t> data is modeled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</a:t>
            </a:r>
            <a:r>
              <a:rPr lang="en" sz="1800" b="1"/>
              <a:t>low-d</a:t>
            </a:r>
            <a:r>
              <a:rPr lang="en" sz="1800"/>
              <a:t> data is modeled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What we optimize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we optimize</a:t>
            </a:r>
            <a:br>
              <a:rPr lang="en" sz="1800"/>
            </a:b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 few passes: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high level, low level, practical details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endParaRPr sz="2400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350" y="2841850"/>
            <a:ext cx="3525874" cy="19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/>
          <p:nvPr/>
        </p:nvSpPr>
        <p:spPr>
          <a:xfrm>
            <a:off x="5716375" y="539550"/>
            <a:ext cx="3168900" cy="749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the variance?</a:t>
            </a:r>
            <a:endParaRPr/>
          </a:p>
        </p:txBody>
      </p:sp>
      <p:pic>
        <p:nvPicPr>
          <p:cNvPr id="481" name="Google Shape;4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7"/>
          <p:cNvSpPr/>
          <p:nvPr/>
        </p:nvSpPr>
        <p:spPr>
          <a:xfrm>
            <a:off x="4687221" y="298822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7"/>
          <p:cNvSpPr/>
          <p:nvPr/>
        </p:nvSpPr>
        <p:spPr>
          <a:xfrm>
            <a:off x="7841025" y="24692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47"/>
          <p:cNvCxnSpPr>
            <a:stCxn id="480" idx="2"/>
            <a:endCxn id="483" idx="0"/>
          </p:cNvCxnSpPr>
          <p:nvPr/>
        </p:nvCxnSpPr>
        <p:spPr>
          <a:xfrm>
            <a:off x="7300825" y="1288950"/>
            <a:ext cx="740400" cy="118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85" name="Google Shape;485;p47"/>
          <p:cNvSpPr/>
          <p:nvPr/>
        </p:nvSpPr>
        <p:spPr>
          <a:xfrm>
            <a:off x="3885050" y="1337175"/>
            <a:ext cx="12162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8055650" y="28664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7" name="Google Shape;487;p47"/>
          <p:cNvCxnSpPr>
            <a:stCxn id="486" idx="3"/>
            <a:endCxn id="480" idx="3"/>
          </p:cNvCxnSpPr>
          <p:nvPr/>
        </p:nvCxnSpPr>
        <p:spPr>
          <a:xfrm rot="10800000" flipH="1">
            <a:off x="8456150" y="914300"/>
            <a:ext cx="429000" cy="2125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88" name="Google Shape;4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59" y="3241825"/>
            <a:ext cx="2287541" cy="17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6675" y="3272472"/>
            <a:ext cx="2287551" cy="180520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7"/>
          <p:cNvSpPr/>
          <p:nvPr/>
        </p:nvSpPr>
        <p:spPr>
          <a:xfrm>
            <a:off x="5374225" y="3356125"/>
            <a:ext cx="3406200" cy="1721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variance is not likely optimal since the density of the data will vary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 b="1"/>
              <a:t>dense</a:t>
            </a:r>
            <a:r>
              <a:rPr lang="en"/>
              <a:t> regions, we probably want a </a:t>
            </a:r>
            <a:r>
              <a:rPr lang="en" b="1"/>
              <a:t>smaller</a:t>
            </a:r>
            <a:r>
              <a:rPr lang="en"/>
              <a:t> variance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 b="1"/>
              <a:t>sparse</a:t>
            </a:r>
            <a:r>
              <a:rPr lang="en"/>
              <a:t> regions, we probably want a </a:t>
            </a:r>
            <a:r>
              <a:rPr lang="en" b="1"/>
              <a:t>larger</a:t>
            </a:r>
            <a:r>
              <a:rPr lang="en"/>
              <a:t> variance</a:t>
            </a:r>
            <a:endParaRPr/>
          </a:p>
        </p:txBody>
      </p:sp>
      <p:sp>
        <p:nvSpPr>
          <p:cNvPr id="491" name="Google Shape;491;p4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/>
          <p:nvPr/>
        </p:nvSpPr>
        <p:spPr>
          <a:xfrm>
            <a:off x="5716375" y="539550"/>
            <a:ext cx="3168900" cy="749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</a:t>
            </a:r>
            <a:r>
              <a:rPr lang="en" b="1" i="1"/>
              <a:t>variance</a:t>
            </a:r>
            <a:r>
              <a:rPr lang="en"/>
              <a:t>, we can compute the probability distribution </a:t>
            </a:r>
            <a:r>
              <a:rPr lang="en" b="1" i="1"/>
              <a:t>Pi</a:t>
            </a:r>
            <a:r>
              <a:rPr lang="en"/>
              <a:t> for all other data points for </a:t>
            </a:r>
            <a:r>
              <a:rPr lang="en" i="1"/>
              <a:t>xi</a:t>
            </a:r>
            <a:endParaRPr i="1"/>
          </a:p>
        </p:txBody>
      </p:sp>
      <p:pic>
        <p:nvPicPr>
          <p:cNvPr id="497" name="Google Shape;4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8"/>
          <p:cNvSpPr/>
          <p:nvPr/>
        </p:nvSpPr>
        <p:spPr>
          <a:xfrm>
            <a:off x="4687221" y="2988225"/>
            <a:ext cx="6870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8"/>
          <p:cNvSpPr/>
          <p:nvPr/>
        </p:nvSpPr>
        <p:spPr>
          <a:xfrm>
            <a:off x="7841025" y="24692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8"/>
          <p:cNvSpPr/>
          <p:nvPr/>
        </p:nvSpPr>
        <p:spPr>
          <a:xfrm>
            <a:off x="8055650" y="28664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8"/>
          <p:cNvSpPr/>
          <p:nvPr/>
        </p:nvSpPr>
        <p:spPr>
          <a:xfrm>
            <a:off x="2569927" y="3167075"/>
            <a:ext cx="10503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1062680" y="3167075"/>
            <a:ext cx="10503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8"/>
          <p:cNvSpPr/>
          <p:nvPr/>
        </p:nvSpPr>
        <p:spPr>
          <a:xfrm>
            <a:off x="2010772" y="3626775"/>
            <a:ext cx="6510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6" name="Google Shape;506;p48"/>
          <p:cNvCxnSpPr>
            <a:stCxn id="496" idx="2"/>
            <a:endCxn id="505" idx="3"/>
          </p:cNvCxnSpPr>
          <p:nvPr/>
        </p:nvCxnSpPr>
        <p:spPr>
          <a:xfrm flipH="1">
            <a:off x="2661625" y="1288950"/>
            <a:ext cx="4639200" cy="2511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9"/>
          <p:cNvSpPr/>
          <p:nvPr/>
        </p:nvSpPr>
        <p:spPr>
          <a:xfrm>
            <a:off x="7841025" y="24692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9"/>
          <p:cNvSpPr/>
          <p:nvPr/>
        </p:nvSpPr>
        <p:spPr>
          <a:xfrm>
            <a:off x="8055650" y="28664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9"/>
          <p:cNvSpPr/>
          <p:nvPr/>
        </p:nvSpPr>
        <p:spPr>
          <a:xfrm>
            <a:off x="5374225" y="3696500"/>
            <a:ext cx="3511200" cy="749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compute </a:t>
            </a:r>
            <a:r>
              <a:rPr lang="en" b="1" i="1"/>
              <a:t>perplexity </a:t>
            </a:r>
            <a:r>
              <a:rPr lang="en"/>
              <a:t>for a probability distribution given a variance</a:t>
            </a:r>
            <a:endParaRPr/>
          </a:p>
        </p:txBody>
      </p:sp>
      <p:sp>
        <p:nvSpPr>
          <p:cNvPr id="518" name="Google Shape;518;p49"/>
          <p:cNvSpPr/>
          <p:nvPr/>
        </p:nvSpPr>
        <p:spPr>
          <a:xfrm>
            <a:off x="2568776" y="3059750"/>
            <a:ext cx="945600" cy="162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49"/>
          <p:cNvCxnSpPr>
            <a:stCxn id="517" idx="1"/>
            <a:endCxn id="520" idx="3"/>
          </p:cNvCxnSpPr>
          <p:nvPr/>
        </p:nvCxnSpPr>
        <p:spPr>
          <a:xfrm rot="10800000">
            <a:off x="2661625" y="3800300"/>
            <a:ext cx="2712600" cy="27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21" name="Google Shape;521;p49"/>
          <p:cNvSpPr/>
          <p:nvPr/>
        </p:nvSpPr>
        <p:spPr>
          <a:xfrm>
            <a:off x="5716375" y="539550"/>
            <a:ext cx="3168900" cy="749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</a:t>
            </a:r>
            <a:r>
              <a:rPr lang="en" b="1" i="1"/>
              <a:t>variance</a:t>
            </a:r>
            <a:r>
              <a:rPr lang="en"/>
              <a:t>, we can compute the probability distribution </a:t>
            </a:r>
            <a:r>
              <a:rPr lang="en" b="1" i="1"/>
              <a:t>Pi</a:t>
            </a:r>
            <a:r>
              <a:rPr lang="en"/>
              <a:t> for all other data points for </a:t>
            </a:r>
            <a:r>
              <a:rPr lang="en" i="1"/>
              <a:t>xi</a:t>
            </a:r>
            <a:endParaRPr i="1"/>
          </a:p>
        </p:txBody>
      </p:sp>
      <p:sp>
        <p:nvSpPr>
          <p:cNvPr id="522" name="Google Shape;522;p4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0"/>
          <p:cNvSpPr/>
          <p:nvPr/>
        </p:nvSpPr>
        <p:spPr>
          <a:xfrm>
            <a:off x="7841025" y="24692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8055650" y="28664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0"/>
          <p:cNvSpPr/>
          <p:nvPr/>
        </p:nvSpPr>
        <p:spPr>
          <a:xfrm>
            <a:off x="1831726" y="2969900"/>
            <a:ext cx="2611500" cy="292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Perplexity </a:t>
            </a:r>
            <a:r>
              <a:rPr lang="en"/>
              <a:t>is defined as:</a:t>
            </a:r>
            <a:endParaRPr/>
          </a:p>
        </p:txBody>
      </p:sp>
      <p:cxnSp>
        <p:nvCxnSpPr>
          <p:cNvPr id="533" name="Google Shape;533;p50"/>
          <p:cNvCxnSpPr>
            <a:stCxn id="532" idx="2"/>
            <a:endCxn id="534" idx="0"/>
          </p:cNvCxnSpPr>
          <p:nvPr/>
        </p:nvCxnSpPr>
        <p:spPr>
          <a:xfrm flipH="1">
            <a:off x="3135076" y="3262700"/>
            <a:ext cx="2400" cy="21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4" name="Google Shape;534;p50"/>
          <p:cNvSpPr/>
          <p:nvPr/>
        </p:nvSpPr>
        <p:spPr>
          <a:xfrm>
            <a:off x="2799875" y="3476650"/>
            <a:ext cx="670200" cy="499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112" y="4266150"/>
            <a:ext cx="2377751" cy="5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0"/>
          <p:cNvSpPr/>
          <p:nvPr/>
        </p:nvSpPr>
        <p:spPr>
          <a:xfrm>
            <a:off x="3826800" y="3975950"/>
            <a:ext cx="3168900" cy="292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H(.) is the Shannon entropy: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1"/>
          <p:cNvSpPr/>
          <p:nvPr/>
        </p:nvSpPr>
        <p:spPr>
          <a:xfrm>
            <a:off x="5716375" y="539550"/>
            <a:ext cx="3168900" cy="749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set value of </a:t>
            </a:r>
            <a:r>
              <a:rPr lang="en" i="1"/>
              <a:t>sigma_i</a:t>
            </a:r>
            <a:r>
              <a:rPr lang="en"/>
              <a:t> we can compute the probability distribution </a:t>
            </a:r>
            <a:r>
              <a:rPr lang="en" b="1" i="1"/>
              <a:t>Pi</a:t>
            </a:r>
            <a:r>
              <a:rPr lang="en"/>
              <a:t> for all other data points for </a:t>
            </a:r>
            <a:r>
              <a:rPr lang="en" i="1"/>
              <a:t>xi</a:t>
            </a:r>
            <a:endParaRPr i="1"/>
          </a:p>
        </p:txBody>
      </p:sp>
      <p:pic>
        <p:nvPicPr>
          <p:cNvPr id="544" name="Google Shape;5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1"/>
          <p:cNvSpPr/>
          <p:nvPr/>
        </p:nvSpPr>
        <p:spPr>
          <a:xfrm>
            <a:off x="7841025" y="24692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1"/>
          <p:cNvSpPr/>
          <p:nvPr/>
        </p:nvSpPr>
        <p:spPr>
          <a:xfrm>
            <a:off x="8055650" y="28664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7" name="Google Shape;54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112" y="4266150"/>
            <a:ext cx="2377751" cy="5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1"/>
          <p:cNvSpPr/>
          <p:nvPr/>
        </p:nvSpPr>
        <p:spPr>
          <a:xfrm>
            <a:off x="5521450" y="79875"/>
            <a:ext cx="3369300" cy="3505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1"/>
          <p:cNvSpPr/>
          <p:nvPr/>
        </p:nvSpPr>
        <p:spPr>
          <a:xfrm>
            <a:off x="2912150" y="4266150"/>
            <a:ext cx="1194600" cy="499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1" name="Google Shape;551;p51"/>
          <p:cNvCxnSpPr>
            <a:stCxn id="552" idx="1"/>
            <a:endCxn id="550" idx="0"/>
          </p:cNvCxnSpPr>
          <p:nvPr/>
        </p:nvCxnSpPr>
        <p:spPr>
          <a:xfrm flipH="1">
            <a:off x="3509450" y="3193650"/>
            <a:ext cx="2228400" cy="107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53" name="Google Shape;553;p51"/>
          <p:cNvSpPr/>
          <p:nvPr/>
        </p:nvSpPr>
        <p:spPr>
          <a:xfrm>
            <a:off x="4442825" y="4472550"/>
            <a:ext cx="4013400" cy="292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Entropy: </a:t>
            </a:r>
            <a:r>
              <a:rPr lang="en"/>
              <a:t>high penalty if uncertain p(j|i) ~0.5</a:t>
            </a:r>
            <a:endParaRPr/>
          </a:p>
        </p:txBody>
      </p:sp>
      <p:pic>
        <p:nvPicPr>
          <p:cNvPr id="554" name="Google Shape;55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6745" y="1223357"/>
            <a:ext cx="3017650" cy="2440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2"/>
          <p:cNvSpPr/>
          <p:nvPr/>
        </p:nvSpPr>
        <p:spPr>
          <a:xfrm>
            <a:off x="5716375" y="539550"/>
            <a:ext cx="3168900" cy="749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set value of </a:t>
            </a:r>
            <a:r>
              <a:rPr lang="en" i="1"/>
              <a:t>sigma_i</a:t>
            </a:r>
            <a:r>
              <a:rPr lang="en"/>
              <a:t> we can compute the probability distribution </a:t>
            </a:r>
            <a:r>
              <a:rPr lang="en" b="1" i="1"/>
              <a:t>Pi</a:t>
            </a:r>
            <a:r>
              <a:rPr lang="en"/>
              <a:t> for all other data points for </a:t>
            </a:r>
            <a:r>
              <a:rPr lang="en" i="1"/>
              <a:t>xi</a:t>
            </a:r>
            <a:endParaRPr i="1"/>
          </a:p>
        </p:txBody>
      </p:sp>
      <p:pic>
        <p:nvPicPr>
          <p:cNvPr id="562" name="Google Shape;5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50" y="2536965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2"/>
          <p:cNvSpPr/>
          <p:nvPr/>
        </p:nvSpPr>
        <p:spPr>
          <a:xfrm>
            <a:off x="7841025" y="24692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2"/>
          <p:cNvSpPr/>
          <p:nvPr/>
        </p:nvSpPr>
        <p:spPr>
          <a:xfrm>
            <a:off x="8055650" y="28664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5" name="Google Shape;56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112" y="4266150"/>
            <a:ext cx="2377751" cy="5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2"/>
          <p:cNvSpPr/>
          <p:nvPr/>
        </p:nvSpPr>
        <p:spPr>
          <a:xfrm>
            <a:off x="5521450" y="79875"/>
            <a:ext cx="3369300" cy="3505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2"/>
          <p:cNvSpPr/>
          <p:nvPr/>
        </p:nvSpPr>
        <p:spPr>
          <a:xfrm>
            <a:off x="2826275" y="3480300"/>
            <a:ext cx="679500" cy="499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9" name="Google Shape;569;p52"/>
          <p:cNvCxnSpPr>
            <a:stCxn id="570" idx="1"/>
            <a:endCxn id="568" idx="3"/>
          </p:cNvCxnSpPr>
          <p:nvPr/>
        </p:nvCxnSpPr>
        <p:spPr>
          <a:xfrm rot="10800000">
            <a:off x="3505872" y="3729925"/>
            <a:ext cx="2024100" cy="3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70" name="Google Shape;57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9972" y="2451100"/>
            <a:ext cx="3284578" cy="26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2"/>
          <p:cNvSpPr/>
          <p:nvPr/>
        </p:nvSpPr>
        <p:spPr>
          <a:xfrm>
            <a:off x="5881250" y="1828075"/>
            <a:ext cx="2933400" cy="499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perplexity = less certain</a:t>
            </a:r>
            <a:endParaRPr/>
          </a:p>
        </p:txBody>
      </p:sp>
      <p:sp>
        <p:nvSpPr>
          <p:cNvPr id="572" name="Google Shape;572;p5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3"/>
          <p:cNvSpPr/>
          <p:nvPr/>
        </p:nvSpPr>
        <p:spPr>
          <a:xfrm>
            <a:off x="5606175" y="82350"/>
            <a:ext cx="3505800" cy="499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</a:t>
            </a:r>
            <a:r>
              <a:rPr lang="en" i="1"/>
              <a:t>variance</a:t>
            </a:r>
            <a:r>
              <a:rPr lang="en"/>
              <a:t>, can compute </a:t>
            </a:r>
            <a:r>
              <a:rPr lang="en" i="1"/>
              <a:t>Perplexity</a:t>
            </a:r>
            <a:endParaRPr i="1"/>
          </a:p>
        </p:txBody>
      </p:sp>
      <p:pic>
        <p:nvPicPr>
          <p:cNvPr id="579" name="Google Shape;5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050" y="1546366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3"/>
          <p:cNvSpPr/>
          <p:nvPr/>
        </p:nvSpPr>
        <p:spPr>
          <a:xfrm>
            <a:off x="8069625" y="14786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3"/>
          <p:cNvSpPr/>
          <p:nvPr/>
        </p:nvSpPr>
        <p:spPr>
          <a:xfrm>
            <a:off x="8284250" y="18758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2" name="Google Shape;5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112" y="4266150"/>
            <a:ext cx="2377751" cy="5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3"/>
          <p:cNvSpPr/>
          <p:nvPr/>
        </p:nvSpPr>
        <p:spPr>
          <a:xfrm>
            <a:off x="2826275" y="3480300"/>
            <a:ext cx="679500" cy="4992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5" name="Google Shape;585;p53"/>
          <p:cNvCxnSpPr>
            <a:stCxn id="586" idx="1"/>
            <a:endCxn id="584" idx="3"/>
          </p:cNvCxnSpPr>
          <p:nvPr/>
        </p:nvCxnSpPr>
        <p:spPr>
          <a:xfrm rot="10800000">
            <a:off x="3505872" y="3729925"/>
            <a:ext cx="2024100" cy="3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86" name="Google Shape;58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9972" y="2451100"/>
            <a:ext cx="3284578" cy="26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3"/>
          <p:cNvSpPr/>
          <p:nvPr/>
        </p:nvSpPr>
        <p:spPr>
          <a:xfrm>
            <a:off x="5606175" y="699725"/>
            <a:ext cx="3505800" cy="730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specified </a:t>
            </a:r>
            <a:r>
              <a:rPr lang="en" i="1"/>
              <a:t>Perplexity</a:t>
            </a:r>
            <a:r>
              <a:rPr lang="en"/>
              <a:t>, find the </a:t>
            </a:r>
            <a:r>
              <a:rPr lang="en" i="1"/>
              <a:t>variances</a:t>
            </a:r>
            <a:r>
              <a:rPr lang="en"/>
              <a:t> that yield the </a:t>
            </a:r>
            <a:r>
              <a:rPr lang="en" i="1"/>
              <a:t>Perplexity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search)</a:t>
            </a:r>
            <a:endParaRPr/>
          </a:p>
        </p:txBody>
      </p:sp>
      <p:sp>
        <p:nvSpPr>
          <p:cNvPr id="588" name="Google Shape;588;p5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4"/>
          <p:cNvSpPr/>
          <p:nvPr/>
        </p:nvSpPr>
        <p:spPr>
          <a:xfrm>
            <a:off x="5606175" y="82350"/>
            <a:ext cx="3505800" cy="499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</a:t>
            </a:r>
            <a:r>
              <a:rPr lang="en" i="1"/>
              <a:t>variance</a:t>
            </a:r>
            <a:r>
              <a:rPr lang="en"/>
              <a:t>, can compute </a:t>
            </a:r>
            <a:r>
              <a:rPr lang="en" i="1"/>
              <a:t>Perplexity</a:t>
            </a:r>
            <a:endParaRPr i="1"/>
          </a:p>
        </p:txBody>
      </p:sp>
      <p:pic>
        <p:nvPicPr>
          <p:cNvPr id="595" name="Google Shape;5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050" y="1546366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4"/>
          <p:cNvSpPr/>
          <p:nvPr/>
        </p:nvSpPr>
        <p:spPr>
          <a:xfrm>
            <a:off x="8069625" y="14786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4"/>
          <p:cNvSpPr/>
          <p:nvPr/>
        </p:nvSpPr>
        <p:spPr>
          <a:xfrm>
            <a:off x="8284250" y="18758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8" name="Google Shape;59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112" y="4266150"/>
            <a:ext cx="2377751" cy="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9972" y="2451100"/>
            <a:ext cx="3284578" cy="26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4"/>
          <p:cNvSpPr/>
          <p:nvPr/>
        </p:nvSpPr>
        <p:spPr>
          <a:xfrm>
            <a:off x="5606175" y="699725"/>
            <a:ext cx="3505800" cy="730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specified </a:t>
            </a:r>
            <a:r>
              <a:rPr lang="en" i="1"/>
              <a:t>Perplexity</a:t>
            </a:r>
            <a:r>
              <a:rPr lang="en"/>
              <a:t>, find the </a:t>
            </a:r>
            <a:r>
              <a:rPr lang="en" i="1"/>
              <a:t>variances</a:t>
            </a:r>
            <a:r>
              <a:rPr lang="en"/>
              <a:t> that yield the </a:t>
            </a:r>
            <a:r>
              <a:rPr lang="en" i="1"/>
              <a:t>Perplexity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search)</a:t>
            </a:r>
            <a:endParaRPr/>
          </a:p>
        </p:txBody>
      </p:sp>
      <p:sp>
        <p:nvSpPr>
          <p:cNvPr id="602" name="Google Shape;602;p54"/>
          <p:cNvSpPr/>
          <p:nvPr/>
        </p:nvSpPr>
        <p:spPr>
          <a:xfrm>
            <a:off x="4123600" y="4252525"/>
            <a:ext cx="1654200" cy="389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a low perp</a:t>
            </a:r>
            <a:endParaRPr/>
          </a:p>
        </p:txBody>
      </p:sp>
      <p:sp>
        <p:nvSpPr>
          <p:cNvPr id="603" name="Google Shape;603;p54"/>
          <p:cNvSpPr/>
          <p:nvPr/>
        </p:nvSpPr>
        <p:spPr>
          <a:xfrm>
            <a:off x="36750" y="47400"/>
            <a:ext cx="5522100" cy="3337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4" name="Google Shape;604;p54"/>
          <p:cNvCxnSpPr>
            <a:stCxn id="600" idx="1"/>
            <a:endCxn id="605" idx="3"/>
          </p:cNvCxnSpPr>
          <p:nvPr/>
        </p:nvCxnSpPr>
        <p:spPr>
          <a:xfrm rot="10800000">
            <a:off x="3505872" y="3729925"/>
            <a:ext cx="2024100" cy="3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06" name="Google Shape;606;p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5"/>
          <p:cNvSpPr/>
          <p:nvPr/>
        </p:nvSpPr>
        <p:spPr>
          <a:xfrm>
            <a:off x="5606175" y="82350"/>
            <a:ext cx="3505800" cy="499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</a:t>
            </a:r>
            <a:r>
              <a:rPr lang="en" i="1"/>
              <a:t>variance</a:t>
            </a:r>
            <a:r>
              <a:rPr lang="en"/>
              <a:t>, can compute </a:t>
            </a:r>
            <a:r>
              <a:rPr lang="en" i="1"/>
              <a:t>Perplexity</a:t>
            </a:r>
            <a:endParaRPr i="1"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050" y="1546366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5"/>
          <p:cNvSpPr/>
          <p:nvPr/>
        </p:nvSpPr>
        <p:spPr>
          <a:xfrm>
            <a:off x="8069625" y="14786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5"/>
          <p:cNvSpPr/>
          <p:nvPr/>
        </p:nvSpPr>
        <p:spPr>
          <a:xfrm>
            <a:off x="8284250" y="18758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6" name="Google Shape;61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112" y="4266150"/>
            <a:ext cx="2377751" cy="57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55"/>
          <p:cNvCxnSpPr>
            <a:stCxn id="619" idx="1"/>
            <a:endCxn id="620" idx="3"/>
          </p:cNvCxnSpPr>
          <p:nvPr/>
        </p:nvCxnSpPr>
        <p:spPr>
          <a:xfrm rot="10800000">
            <a:off x="3505872" y="3729925"/>
            <a:ext cx="2024100" cy="3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19" name="Google Shape;61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9972" y="2451100"/>
            <a:ext cx="3284578" cy="26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5"/>
          <p:cNvSpPr/>
          <p:nvPr/>
        </p:nvSpPr>
        <p:spPr>
          <a:xfrm>
            <a:off x="5606175" y="699725"/>
            <a:ext cx="3505800" cy="730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specified </a:t>
            </a:r>
            <a:r>
              <a:rPr lang="en" i="1"/>
              <a:t>Perplexity</a:t>
            </a:r>
            <a:r>
              <a:rPr lang="en"/>
              <a:t>, find the </a:t>
            </a:r>
            <a:r>
              <a:rPr lang="en" i="1"/>
              <a:t>variances</a:t>
            </a:r>
            <a:r>
              <a:rPr lang="en"/>
              <a:t> that yield the </a:t>
            </a:r>
            <a:r>
              <a:rPr lang="en" i="1"/>
              <a:t>Perplexity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search)</a:t>
            </a:r>
            <a:endParaRPr/>
          </a:p>
        </p:txBody>
      </p:sp>
      <p:sp>
        <p:nvSpPr>
          <p:cNvPr id="622" name="Google Shape;622;p55"/>
          <p:cNvSpPr/>
          <p:nvPr/>
        </p:nvSpPr>
        <p:spPr>
          <a:xfrm>
            <a:off x="36750" y="47400"/>
            <a:ext cx="5522100" cy="3337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/>
          <p:nvPr/>
        </p:nvSpPr>
        <p:spPr>
          <a:xfrm>
            <a:off x="4123600" y="4252525"/>
            <a:ext cx="1654200" cy="389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a low perp</a:t>
            </a:r>
            <a:endParaRPr/>
          </a:p>
        </p:txBody>
      </p:sp>
      <p:sp>
        <p:nvSpPr>
          <p:cNvPr id="624" name="Google Shape;624;p55"/>
          <p:cNvSpPr/>
          <p:nvPr/>
        </p:nvSpPr>
        <p:spPr>
          <a:xfrm>
            <a:off x="513150" y="2995500"/>
            <a:ext cx="3679500" cy="389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Encourages very high or low probabilities</a:t>
            </a:r>
            <a:endParaRPr/>
          </a:p>
        </p:txBody>
      </p:sp>
      <p:pic>
        <p:nvPicPr>
          <p:cNvPr id="625" name="Google Shape;625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195" y="431532"/>
            <a:ext cx="3017650" cy="2440993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6"/>
          <p:cNvSpPr/>
          <p:nvPr/>
        </p:nvSpPr>
        <p:spPr>
          <a:xfrm>
            <a:off x="5606175" y="82350"/>
            <a:ext cx="3505800" cy="499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</a:t>
            </a:r>
            <a:r>
              <a:rPr lang="en" i="1"/>
              <a:t>variance</a:t>
            </a:r>
            <a:r>
              <a:rPr lang="en"/>
              <a:t>, can compute </a:t>
            </a:r>
            <a:r>
              <a:rPr lang="en" i="1"/>
              <a:t>Perplexity</a:t>
            </a:r>
            <a:endParaRPr i="1"/>
          </a:p>
        </p:txBody>
      </p:sp>
      <p:pic>
        <p:nvPicPr>
          <p:cNvPr id="633" name="Google Shape;6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050" y="1546366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6"/>
          <p:cNvSpPr/>
          <p:nvPr/>
        </p:nvSpPr>
        <p:spPr>
          <a:xfrm>
            <a:off x="8069625" y="14786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6"/>
          <p:cNvSpPr/>
          <p:nvPr/>
        </p:nvSpPr>
        <p:spPr>
          <a:xfrm>
            <a:off x="8284250" y="18758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6" name="Google Shape;63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112" y="4266150"/>
            <a:ext cx="2377751" cy="57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56"/>
          <p:cNvCxnSpPr>
            <a:stCxn id="639" idx="1"/>
            <a:endCxn id="640" idx="3"/>
          </p:cNvCxnSpPr>
          <p:nvPr/>
        </p:nvCxnSpPr>
        <p:spPr>
          <a:xfrm rot="10800000">
            <a:off x="3505872" y="3729925"/>
            <a:ext cx="2024100" cy="3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39" name="Google Shape;639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9972" y="2451100"/>
            <a:ext cx="3284578" cy="26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6"/>
          <p:cNvSpPr/>
          <p:nvPr/>
        </p:nvSpPr>
        <p:spPr>
          <a:xfrm>
            <a:off x="5606175" y="699725"/>
            <a:ext cx="3505800" cy="730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specified </a:t>
            </a:r>
            <a:r>
              <a:rPr lang="en" i="1"/>
              <a:t>Perplexity</a:t>
            </a:r>
            <a:r>
              <a:rPr lang="en"/>
              <a:t>, find the </a:t>
            </a:r>
            <a:r>
              <a:rPr lang="en" i="1"/>
              <a:t>variances</a:t>
            </a:r>
            <a:r>
              <a:rPr lang="en"/>
              <a:t> that yield the </a:t>
            </a:r>
            <a:r>
              <a:rPr lang="en" i="1"/>
              <a:t>Perplexity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search)</a:t>
            </a:r>
            <a:endParaRPr/>
          </a:p>
        </p:txBody>
      </p:sp>
      <p:sp>
        <p:nvSpPr>
          <p:cNvPr id="642" name="Google Shape;642;p56"/>
          <p:cNvSpPr/>
          <p:nvPr/>
        </p:nvSpPr>
        <p:spPr>
          <a:xfrm>
            <a:off x="0" y="57738"/>
            <a:ext cx="5522100" cy="3337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6"/>
          <p:cNvSpPr/>
          <p:nvPr/>
        </p:nvSpPr>
        <p:spPr>
          <a:xfrm>
            <a:off x="4123600" y="4252525"/>
            <a:ext cx="1654200" cy="389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a low perp</a:t>
            </a:r>
            <a:endParaRPr/>
          </a:p>
        </p:txBody>
      </p:sp>
      <p:sp>
        <p:nvSpPr>
          <p:cNvPr id="644" name="Google Shape;644;p56"/>
          <p:cNvSpPr/>
          <p:nvPr/>
        </p:nvSpPr>
        <p:spPr>
          <a:xfrm>
            <a:off x="513150" y="2995500"/>
            <a:ext cx="3679500" cy="389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Encourages very high or low probabilities</a:t>
            </a:r>
            <a:endParaRPr/>
          </a:p>
        </p:txBody>
      </p:sp>
      <p:pic>
        <p:nvPicPr>
          <p:cNvPr id="645" name="Google Shape;645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195" y="431532"/>
            <a:ext cx="3017650" cy="244099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47" name="Google Shape;647;p56"/>
          <p:cNvSpPr/>
          <p:nvPr/>
        </p:nvSpPr>
        <p:spPr>
          <a:xfrm>
            <a:off x="3440100" y="310475"/>
            <a:ext cx="2088000" cy="181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encourages </a:t>
            </a:r>
            <a:r>
              <a:rPr lang="en" b="1" i="1"/>
              <a:t>smaller</a:t>
            </a:r>
            <a:r>
              <a:rPr lang="en"/>
              <a:t> variances since more more probabilities will be given high or low values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 think...)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approach?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Many other ways to visualize High-D data… </a:t>
            </a:r>
            <a:endParaRPr sz="24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Sammon mapping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Isomap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Local Linear Embedding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PCA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many more...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Why study t-SNE?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7"/>
          <p:cNvSpPr/>
          <p:nvPr/>
        </p:nvSpPr>
        <p:spPr>
          <a:xfrm>
            <a:off x="5606175" y="82350"/>
            <a:ext cx="3505800" cy="499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</a:t>
            </a:r>
            <a:r>
              <a:rPr lang="en" i="1"/>
              <a:t>variance</a:t>
            </a:r>
            <a:r>
              <a:rPr lang="en"/>
              <a:t>, can compute </a:t>
            </a:r>
            <a:r>
              <a:rPr lang="en" i="1"/>
              <a:t>Perplexity</a:t>
            </a:r>
            <a:endParaRPr i="1"/>
          </a:p>
        </p:txBody>
      </p:sp>
      <p:pic>
        <p:nvPicPr>
          <p:cNvPr id="654" name="Google Shape;6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050" y="1546366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7"/>
          <p:cNvSpPr/>
          <p:nvPr/>
        </p:nvSpPr>
        <p:spPr>
          <a:xfrm>
            <a:off x="8069625" y="14786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7"/>
          <p:cNvSpPr/>
          <p:nvPr/>
        </p:nvSpPr>
        <p:spPr>
          <a:xfrm>
            <a:off x="8284250" y="18758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112" y="4266150"/>
            <a:ext cx="2377751" cy="57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57"/>
          <p:cNvCxnSpPr>
            <a:stCxn id="660" idx="1"/>
            <a:endCxn id="661" idx="3"/>
          </p:cNvCxnSpPr>
          <p:nvPr/>
        </p:nvCxnSpPr>
        <p:spPr>
          <a:xfrm rot="10800000">
            <a:off x="3505872" y="3729925"/>
            <a:ext cx="2024100" cy="3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60" name="Google Shape;66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9972" y="2451100"/>
            <a:ext cx="3284578" cy="26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7"/>
          <p:cNvSpPr/>
          <p:nvPr/>
        </p:nvSpPr>
        <p:spPr>
          <a:xfrm>
            <a:off x="5606175" y="699725"/>
            <a:ext cx="3505800" cy="730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specified </a:t>
            </a:r>
            <a:r>
              <a:rPr lang="en" i="1"/>
              <a:t>Perplexity</a:t>
            </a:r>
            <a:r>
              <a:rPr lang="en"/>
              <a:t>, find the </a:t>
            </a:r>
            <a:r>
              <a:rPr lang="en" i="1"/>
              <a:t>variances</a:t>
            </a:r>
            <a:r>
              <a:rPr lang="en"/>
              <a:t> that yield the </a:t>
            </a:r>
            <a:r>
              <a:rPr lang="en" i="1"/>
              <a:t>Perplexity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search)</a:t>
            </a:r>
            <a:endParaRPr/>
          </a:p>
        </p:txBody>
      </p:sp>
      <p:sp>
        <p:nvSpPr>
          <p:cNvPr id="663" name="Google Shape;663;p57"/>
          <p:cNvSpPr/>
          <p:nvPr/>
        </p:nvSpPr>
        <p:spPr>
          <a:xfrm>
            <a:off x="36750" y="47400"/>
            <a:ext cx="5522100" cy="3337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7"/>
          <p:cNvSpPr/>
          <p:nvPr/>
        </p:nvSpPr>
        <p:spPr>
          <a:xfrm>
            <a:off x="4123600" y="4252525"/>
            <a:ext cx="1654200" cy="389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a low perp</a:t>
            </a:r>
            <a:endParaRPr/>
          </a:p>
        </p:txBody>
      </p:sp>
      <p:sp>
        <p:nvSpPr>
          <p:cNvPr id="665" name="Google Shape;665;p57"/>
          <p:cNvSpPr/>
          <p:nvPr/>
        </p:nvSpPr>
        <p:spPr>
          <a:xfrm>
            <a:off x="513150" y="2995500"/>
            <a:ext cx="3679500" cy="389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Encourages very high or low probabilities</a:t>
            </a:r>
            <a:endParaRPr/>
          </a:p>
        </p:txBody>
      </p:sp>
      <p:sp>
        <p:nvSpPr>
          <p:cNvPr id="666" name="Google Shape;666;p57"/>
          <p:cNvSpPr/>
          <p:nvPr/>
        </p:nvSpPr>
        <p:spPr>
          <a:xfrm>
            <a:off x="5750050" y="3100405"/>
            <a:ext cx="3284700" cy="12570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Perp</a:t>
            </a:r>
            <a:r>
              <a:rPr lang="en"/>
              <a:t> between 5 and 50 give </a:t>
            </a:r>
            <a:br>
              <a:rPr lang="en"/>
            </a:br>
            <a:r>
              <a:rPr lang="en"/>
              <a:t>different </a:t>
            </a:r>
            <a:r>
              <a:rPr lang="en" i="1"/>
              <a:t>Entropy</a:t>
            </a:r>
            <a:r>
              <a:rPr lang="en"/>
              <a:t>. </a:t>
            </a:r>
            <a:br>
              <a:rPr lang="en"/>
            </a:br>
            <a:r>
              <a:rPr lang="en"/>
              <a:t>Larger </a:t>
            </a:r>
            <a:r>
              <a:rPr lang="en" i="1"/>
              <a:t>perps</a:t>
            </a:r>
            <a:r>
              <a:rPr lang="en"/>
              <a:t> give very similar </a:t>
            </a:r>
            <a:r>
              <a:rPr lang="en" i="1"/>
              <a:t>Entropy</a:t>
            </a:r>
            <a:r>
              <a:rPr lang="en"/>
              <a:t>.</a:t>
            </a:r>
            <a:endParaRPr/>
          </a:p>
        </p:txBody>
      </p:sp>
      <p:pic>
        <p:nvPicPr>
          <p:cNvPr id="667" name="Google Shape;667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195" y="431532"/>
            <a:ext cx="3017650" cy="244099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69" name="Google Shape;669;p57"/>
          <p:cNvSpPr/>
          <p:nvPr/>
        </p:nvSpPr>
        <p:spPr>
          <a:xfrm>
            <a:off x="3440100" y="310475"/>
            <a:ext cx="2088000" cy="181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encourages </a:t>
            </a:r>
            <a:r>
              <a:rPr lang="en" b="1" i="1"/>
              <a:t>smaller</a:t>
            </a:r>
            <a:r>
              <a:rPr lang="en"/>
              <a:t> variances since more more probabilities will be given high or low values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 think...)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050" y="1546366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8"/>
          <p:cNvSpPr/>
          <p:nvPr/>
        </p:nvSpPr>
        <p:spPr>
          <a:xfrm>
            <a:off x="8069625" y="1478625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8"/>
          <p:cNvSpPr/>
          <p:nvPr/>
        </p:nvSpPr>
        <p:spPr>
          <a:xfrm>
            <a:off x="8284250" y="1875800"/>
            <a:ext cx="400500" cy="3468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8" name="Google Shape;67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78" y="3552899"/>
            <a:ext cx="1836825" cy="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112" y="4266150"/>
            <a:ext cx="2377751" cy="5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8"/>
          <p:cNvSpPr/>
          <p:nvPr/>
        </p:nvSpPr>
        <p:spPr>
          <a:xfrm>
            <a:off x="5606175" y="699725"/>
            <a:ext cx="3505800" cy="730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Given a user specified </a:t>
            </a:r>
            <a:r>
              <a:rPr lang="en" b="1" i="1"/>
              <a:t>Perplexity</a:t>
            </a:r>
            <a:r>
              <a:rPr lang="en" b="1"/>
              <a:t>, find the </a:t>
            </a:r>
            <a:r>
              <a:rPr lang="en" b="1" i="1"/>
              <a:t>variances</a:t>
            </a:r>
            <a:r>
              <a:rPr lang="en" b="1"/>
              <a:t> that yield the </a:t>
            </a:r>
            <a:r>
              <a:rPr lang="en" b="1" i="1"/>
              <a:t>Perplexity</a:t>
            </a:r>
            <a:endParaRPr b="1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search)</a:t>
            </a:r>
            <a:endParaRPr/>
          </a:p>
        </p:txBody>
      </p:sp>
      <p:sp>
        <p:nvSpPr>
          <p:cNvPr id="681" name="Google Shape;681;p58"/>
          <p:cNvSpPr/>
          <p:nvPr/>
        </p:nvSpPr>
        <p:spPr>
          <a:xfrm>
            <a:off x="364700" y="666475"/>
            <a:ext cx="2726400" cy="207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8"/>
          <p:cNvSpPr/>
          <p:nvPr/>
        </p:nvSpPr>
        <p:spPr>
          <a:xfrm>
            <a:off x="624400" y="1398325"/>
            <a:ext cx="4491000" cy="207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50" y="1546366"/>
            <a:ext cx="3017650" cy="63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9"/>
          <p:cNvSpPr/>
          <p:nvPr/>
        </p:nvSpPr>
        <p:spPr>
          <a:xfrm>
            <a:off x="624400" y="1582150"/>
            <a:ext cx="1314900" cy="266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1" name="Google Shape;69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9575" y="3888450"/>
            <a:ext cx="2379450" cy="69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59"/>
          <p:cNvCxnSpPr>
            <a:endCxn id="690" idx="3"/>
          </p:cNvCxnSpPr>
          <p:nvPr/>
        </p:nvCxnSpPr>
        <p:spPr>
          <a:xfrm rot="10800000">
            <a:off x="1939300" y="1715500"/>
            <a:ext cx="472200" cy="183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93" name="Google Shape;693;p59"/>
          <p:cNvSpPr/>
          <p:nvPr/>
        </p:nvSpPr>
        <p:spPr>
          <a:xfrm>
            <a:off x="4722050" y="2776850"/>
            <a:ext cx="3860400" cy="730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 probabilities to be </a:t>
            </a:r>
            <a:r>
              <a:rPr lang="en" b="1"/>
              <a:t>symmetric</a:t>
            </a:r>
            <a:r>
              <a:rPr lang="en"/>
              <a:t> as gives simpler gradient that are faster to compute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[main reason]</a:t>
            </a:r>
            <a:endParaRPr/>
          </a:p>
        </p:txBody>
      </p:sp>
      <p:sp>
        <p:nvSpPr>
          <p:cNvPr id="694" name="Google Shape;694;p59"/>
          <p:cNvSpPr/>
          <p:nvPr/>
        </p:nvSpPr>
        <p:spPr>
          <a:xfrm>
            <a:off x="4722050" y="3794850"/>
            <a:ext cx="3860400" cy="434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claimed to help with outliers</a:t>
            </a:r>
            <a:endParaRPr/>
          </a:p>
        </p:txBody>
      </p:sp>
      <p:sp>
        <p:nvSpPr>
          <p:cNvPr id="695" name="Google Shape;695;p5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0"/>
          <p:cNvSpPr/>
          <p:nvPr/>
        </p:nvSpPr>
        <p:spPr>
          <a:xfrm>
            <a:off x="545725" y="1789600"/>
            <a:ext cx="4083300" cy="266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2" name="Google Shape;702;p60"/>
          <p:cNvCxnSpPr>
            <a:stCxn id="703" idx="1"/>
            <a:endCxn id="701" idx="3"/>
          </p:cNvCxnSpPr>
          <p:nvPr/>
        </p:nvCxnSpPr>
        <p:spPr>
          <a:xfrm flipH="1">
            <a:off x="4629150" y="1897175"/>
            <a:ext cx="357600" cy="25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03" name="Google Shape;703;p60"/>
          <p:cNvSpPr/>
          <p:nvPr/>
        </p:nvSpPr>
        <p:spPr>
          <a:xfrm>
            <a:off x="4986750" y="1403375"/>
            <a:ext cx="3860400" cy="987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a solution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(Randomly sample points </a:t>
            </a:r>
            <a:br>
              <a:rPr lang="en"/>
            </a:b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 near the origin)</a:t>
            </a:r>
            <a:endParaRPr/>
          </a:p>
        </p:txBody>
      </p:sp>
      <p:sp>
        <p:nvSpPr>
          <p:cNvPr id="704" name="Google Shape;704;p6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1"/>
          <p:cNvSpPr/>
          <p:nvPr/>
        </p:nvSpPr>
        <p:spPr>
          <a:xfrm>
            <a:off x="545725" y="1410475"/>
            <a:ext cx="4641300" cy="6459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1" name="Google Shape;711;p61"/>
          <p:cNvCxnSpPr>
            <a:stCxn id="712" idx="1"/>
            <a:endCxn id="710" idx="3"/>
          </p:cNvCxnSpPr>
          <p:nvPr/>
        </p:nvCxnSpPr>
        <p:spPr>
          <a:xfrm flipH="1">
            <a:off x="5187125" y="1404400"/>
            <a:ext cx="407700" cy="32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12" name="Google Shape;712;p61"/>
          <p:cNvSpPr/>
          <p:nvPr/>
        </p:nvSpPr>
        <p:spPr>
          <a:xfrm>
            <a:off x="5594825" y="752350"/>
            <a:ext cx="3333600" cy="1304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the </a:t>
            </a:r>
            <a:r>
              <a:rPr lang="en" i="1"/>
              <a:t>probabilities</a:t>
            </a:r>
            <a:r>
              <a:rPr lang="en"/>
              <a:t> that the points in the </a:t>
            </a:r>
            <a:r>
              <a:rPr lang="en" b="1"/>
              <a:t>high-d</a:t>
            </a:r>
            <a:r>
              <a:rPr lang="en"/>
              <a:t> space would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a </a:t>
            </a:r>
            <a:r>
              <a:rPr lang="en" b="1"/>
              <a:t>low-d </a:t>
            </a:r>
            <a:r>
              <a:rPr lang="en"/>
              <a:t>solution</a:t>
            </a:r>
            <a:endParaRPr/>
          </a:p>
        </p:txBody>
      </p:sp>
      <p:sp>
        <p:nvSpPr>
          <p:cNvPr id="713" name="Google Shape;713;p6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14" name="Google Shape;714;p61"/>
          <p:cNvSpPr/>
          <p:nvPr/>
        </p:nvSpPr>
        <p:spPr>
          <a:xfrm>
            <a:off x="4465350" y="2883625"/>
            <a:ext cx="3333600" cy="867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done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2"/>
          <p:cNvSpPr/>
          <p:nvPr/>
        </p:nvSpPr>
        <p:spPr>
          <a:xfrm>
            <a:off x="561425" y="2025675"/>
            <a:ext cx="4641300" cy="994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1" name="Google Shape;721;p62"/>
          <p:cNvCxnSpPr>
            <a:stCxn id="722" idx="1"/>
            <a:endCxn id="720" idx="3"/>
          </p:cNvCxnSpPr>
          <p:nvPr/>
        </p:nvCxnSpPr>
        <p:spPr>
          <a:xfrm rot="10800000">
            <a:off x="5202775" y="2522850"/>
            <a:ext cx="477900" cy="4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22" name="Google Shape;722;p62"/>
          <p:cNvSpPr/>
          <p:nvPr/>
        </p:nvSpPr>
        <p:spPr>
          <a:xfrm>
            <a:off x="5680675" y="1919700"/>
            <a:ext cx="3333600" cy="1304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optimization</a:t>
            </a:r>
            <a:endParaRPr/>
          </a:p>
        </p:txBody>
      </p:sp>
      <p:sp>
        <p:nvSpPr>
          <p:cNvPr id="723" name="Google Shape;723;p6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24" name="Google Shape;724;p62"/>
          <p:cNvSpPr/>
          <p:nvPr/>
        </p:nvSpPr>
        <p:spPr>
          <a:xfrm>
            <a:off x="4160900" y="3732850"/>
            <a:ext cx="3333600" cy="867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3"/>
          <p:cNvSpPr/>
          <p:nvPr/>
        </p:nvSpPr>
        <p:spPr>
          <a:xfrm>
            <a:off x="561425" y="2190225"/>
            <a:ext cx="4641300" cy="2145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1" name="Google Shape;731;p63"/>
          <p:cNvCxnSpPr>
            <a:stCxn id="732" idx="1"/>
            <a:endCxn id="730" idx="3"/>
          </p:cNvCxnSpPr>
          <p:nvPr/>
        </p:nvCxnSpPr>
        <p:spPr>
          <a:xfrm flipH="1">
            <a:off x="5202625" y="1059700"/>
            <a:ext cx="456600" cy="123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32" name="Google Shape;732;p63"/>
          <p:cNvSpPr/>
          <p:nvPr/>
        </p:nvSpPr>
        <p:spPr>
          <a:xfrm>
            <a:off x="5659225" y="380350"/>
            <a:ext cx="33336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probability 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pic>
        <p:nvPicPr>
          <p:cNvPr id="733" name="Google Shape;7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4"/>
          <p:cNvSpPr/>
          <p:nvPr/>
        </p:nvSpPr>
        <p:spPr>
          <a:xfrm>
            <a:off x="561425" y="2190225"/>
            <a:ext cx="4641300" cy="2145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1" name="Google Shape;741;p64"/>
          <p:cNvCxnSpPr>
            <a:stCxn id="742" idx="1"/>
            <a:endCxn id="740" idx="3"/>
          </p:cNvCxnSpPr>
          <p:nvPr/>
        </p:nvCxnSpPr>
        <p:spPr>
          <a:xfrm flipH="1">
            <a:off x="5202625" y="1059700"/>
            <a:ext cx="456600" cy="123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42" name="Google Shape;742;p64"/>
          <p:cNvSpPr/>
          <p:nvPr/>
        </p:nvSpPr>
        <p:spPr>
          <a:xfrm>
            <a:off x="5659225" y="380350"/>
            <a:ext cx="33336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probability 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pic>
        <p:nvPicPr>
          <p:cNvPr id="743" name="Google Shape;74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4"/>
          <p:cNvSpPr/>
          <p:nvPr/>
        </p:nvSpPr>
        <p:spPr>
          <a:xfrm>
            <a:off x="7211175" y="1809550"/>
            <a:ext cx="2082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5" name="Google Shape;74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150" y="2713525"/>
            <a:ext cx="2722150" cy="2308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64"/>
          <p:cNvCxnSpPr>
            <a:stCxn id="744" idx="2"/>
          </p:cNvCxnSpPr>
          <p:nvPr/>
        </p:nvCxnSpPr>
        <p:spPr>
          <a:xfrm>
            <a:off x="7315275" y="2260750"/>
            <a:ext cx="512700" cy="104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47" name="Google Shape;747;p6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5"/>
          <p:cNvSpPr/>
          <p:nvPr/>
        </p:nvSpPr>
        <p:spPr>
          <a:xfrm>
            <a:off x="561425" y="2190225"/>
            <a:ext cx="4641300" cy="2145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4" name="Google Shape;754;p65"/>
          <p:cNvCxnSpPr>
            <a:stCxn id="755" idx="1"/>
            <a:endCxn id="753" idx="3"/>
          </p:cNvCxnSpPr>
          <p:nvPr/>
        </p:nvCxnSpPr>
        <p:spPr>
          <a:xfrm flipH="1">
            <a:off x="5202725" y="1059675"/>
            <a:ext cx="456600" cy="123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756" name="Google Shape;7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100" y="2941325"/>
            <a:ext cx="2961325" cy="22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5"/>
          <p:cNvSpPr/>
          <p:nvPr/>
        </p:nvSpPr>
        <p:spPr>
          <a:xfrm>
            <a:off x="6562225" y="1809550"/>
            <a:ext cx="1949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9" name="Google Shape;759;p65"/>
          <p:cNvCxnSpPr>
            <a:stCxn id="758" idx="2"/>
            <a:endCxn id="757" idx="0"/>
          </p:cNvCxnSpPr>
          <p:nvPr/>
        </p:nvCxnSpPr>
        <p:spPr>
          <a:xfrm flipH="1">
            <a:off x="7268725" y="2260750"/>
            <a:ext cx="268200" cy="680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60" name="Google Shape;760;p65"/>
          <p:cNvSpPr/>
          <p:nvPr/>
        </p:nvSpPr>
        <p:spPr>
          <a:xfrm>
            <a:off x="5659225" y="380350"/>
            <a:ext cx="33336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probability 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sp>
        <p:nvSpPr>
          <p:cNvPr id="761" name="Google Shape;761;p65"/>
          <p:cNvSpPr/>
          <p:nvPr/>
        </p:nvSpPr>
        <p:spPr>
          <a:xfrm>
            <a:off x="1402700" y="3716500"/>
            <a:ext cx="4256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points (low distance) get a high probability</a:t>
            </a:r>
            <a:endParaRPr/>
          </a:p>
        </p:txBody>
      </p:sp>
      <p:sp>
        <p:nvSpPr>
          <p:cNvPr id="762" name="Google Shape;762;p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66"/>
          <p:cNvSpPr/>
          <p:nvPr/>
        </p:nvSpPr>
        <p:spPr>
          <a:xfrm>
            <a:off x="561425" y="2190225"/>
            <a:ext cx="4641300" cy="2145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9" name="Google Shape;769;p66"/>
          <p:cNvCxnSpPr>
            <a:stCxn id="770" idx="1"/>
            <a:endCxn id="768" idx="3"/>
          </p:cNvCxnSpPr>
          <p:nvPr/>
        </p:nvCxnSpPr>
        <p:spPr>
          <a:xfrm flipH="1">
            <a:off x="5202725" y="1059675"/>
            <a:ext cx="456600" cy="123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771" name="Google Shape;7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100" y="2941325"/>
            <a:ext cx="2961325" cy="22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00" y="2941325"/>
            <a:ext cx="2961372" cy="22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6"/>
          <p:cNvSpPr/>
          <p:nvPr/>
        </p:nvSpPr>
        <p:spPr>
          <a:xfrm>
            <a:off x="6562225" y="1809550"/>
            <a:ext cx="1949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5" name="Google Shape;775;p66"/>
          <p:cNvCxnSpPr>
            <a:stCxn id="774" idx="2"/>
            <a:endCxn id="772" idx="0"/>
          </p:cNvCxnSpPr>
          <p:nvPr/>
        </p:nvCxnSpPr>
        <p:spPr>
          <a:xfrm flipH="1">
            <a:off x="7268725" y="2260750"/>
            <a:ext cx="268200" cy="680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776" name="Google Shape;77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3575" y="3588875"/>
            <a:ext cx="2768024" cy="5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6"/>
          <p:cNvSpPr/>
          <p:nvPr/>
        </p:nvSpPr>
        <p:spPr>
          <a:xfrm>
            <a:off x="2399700" y="3476700"/>
            <a:ext cx="1949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6"/>
          <p:cNvSpPr/>
          <p:nvPr/>
        </p:nvSpPr>
        <p:spPr>
          <a:xfrm>
            <a:off x="5659225" y="380350"/>
            <a:ext cx="33336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probability 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sp>
        <p:nvSpPr>
          <p:cNvPr id="779" name="Google Shape;779;p6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learn about t-SNE?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Claim:</a:t>
            </a:r>
            <a:r>
              <a:rPr lang="en" sz="2400" dirty="0"/>
              <a:t> </a:t>
            </a:r>
            <a:r>
              <a:rPr lang="en" sz="1800" dirty="0"/>
              <a:t>better visualizations than other methods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Prize winning! </a:t>
            </a:r>
            <a:r>
              <a:rPr lang="en" sz="1800" dirty="0"/>
              <a:t>molecular visualization challenge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dirty="0"/>
              <a:t>http://blog.kaggle.com/2012/11/02/t-distributed-stochastic-neighbor-embedding-wins-merck-viz-challenge/</a:t>
            </a:r>
            <a:endParaRPr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Code available: </a:t>
            </a:r>
            <a:r>
              <a:rPr lang="en" sz="1800" dirty="0"/>
              <a:t>integrated into Python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Common approach: </a:t>
            </a:r>
            <a:r>
              <a:rPr lang="en" sz="1800" dirty="0"/>
              <a:t>~800 citations</a:t>
            </a:r>
            <a:endParaRPr sz="1800" dirty="0"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67"/>
          <p:cNvSpPr/>
          <p:nvPr/>
        </p:nvSpPr>
        <p:spPr>
          <a:xfrm>
            <a:off x="6562225" y="1809550"/>
            <a:ext cx="1949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6" name="Google Shape;786;p67"/>
          <p:cNvCxnSpPr>
            <a:stCxn id="785" idx="2"/>
            <a:endCxn id="787" idx="0"/>
          </p:cNvCxnSpPr>
          <p:nvPr/>
        </p:nvCxnSpPr>
        <p:spPr>
          <a:xfrm flipH="1">
            <a:off x="7268725" y="2260750"/>
            <a:ext cx="268200" cy="680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88" name="Google Shape;788;p67"/>
          <p:cNvSpPr/>
          <p:nvPr/>
        </p:nvSpPr>
        <p:spPr>
          <a:xfrm>
            <a:off x="5659225" y="380350"/>
            <a:ext cx="33336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probability 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sp>
        <p:nvSpPr>
          <p:cNvPr id="789" name="Google Shape;789;p67"/>
          <p:cNvSpPr/>
          <p:nvPr/>
        </p:nvSpPr>
        <p:spPr>
          <a:xfrm>
            <a:off x="2724650" y="211150"/>
            <a:ext cx="6379200" cy="2730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0" name="Google Shape;7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7"/>
          <p:cNvSpPr/>
          <p:nvPr/>
        </p:nvSpPr>
        <p:spPr>
          <a:xfrm>
            <a:off x="142525" y="154175"/>
            <a:ext cx="5418300" cy="3087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7" name="Google Shape;78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100" y="2941325"/>
            <a:ext cx="2961325" cy="22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00" y="2941325"/>
            <a:ext cx="2961372" cy="22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7"/>
          <p:cNvSpPr/>
          <p:nvPr/>
        </p:nvSpPr>
        <p:spPr>
          <a:xfrm>
            <a:off x="1494375" y="4237800"/>
            <a:ext cx="6902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4" name="Google Shape;794;p67" descr="1d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9275" y="51750"/>
            <a:ext cx="2889575" cy="28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67"/>
          <p:cNvSpPr txBox="1"/>
          <p:nvPr/>
        </p:nvSpPr>
        <p:spPr>
          <a:xfrm>
            <a:off x="142525" y="737450"/>
            <a:ext cx="17064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Blue = Gaussian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Red = Student's 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96" name="Google Shape;796;p67"/>
          <p:cNvSpPr txBox="1"/>
          <p:nvPr/>
        </p:nvSpPr>
        <p:spPr>
          <a:xfrm>
            <a:off x="54400" y="2683975"/>
            <a:ext cx="49314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http://en.wikipedia.org/wiki/Student%27s_t-distribution#/media/File:T_distribution_1df_enhanced.svg</a:t>
            </a:r>
            <a:endParaRPr sz="800"/>
          </a:p>
        </p:txBody>
      </p:sp>
      <p:sp>
        <p:nvSpPr>
          <p:cNvPr id="797" name="Google Shape;797;p67"/>
          <p:cNvSpPr/>
          <p:nvPr/>
        </p:nvSpPr>
        <p:spPr>
          <a:xfrm>
            <a:off x="5234425" y="51750"/>
            <a:ext cx="3154200" cy="740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Student's has longer tails… </a:t>
            </a:r>
            <a:br>
              <a:rPr lang="en"/>
            </a:br>
            <a:r>
              <a:rPr lang="en"/>
              <a:t>gives higher probabilities to points that are further away</a:t>
            </a:r>
            <a:endParaRPr/>
          </a:p>
        </p:txBody>
      </p:sp>
      <p:sp>
        <p:nvSpPr>
          <p:cNvPr id="798" name="Google Shape;798;p6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8"/>
          <p:cNvSpPr/>
          <p:nvPr/>
        </p:nvSpPr>
        <p:spPr>
          <a:xfrm>
            <a:off x="6562225" y="1809550"/>
            <a:ext cx="1949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5" name="Google Shape;805;p68"/>
          <p:cNvCxnSpPr>
            <a:stCxn id="804" idx="2"/>
            <a:endCxn id="806" idx="0"/>
          </p:cNvCxnSpPr>
          <p:nvPr/>
        </p:nvCxnSpPr>
        <p:spPr>
          <a:xfrm flipH="1">
            <a:off x="7268725" y="2260750"/>
            <a:ext cx="268200" cy="680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07" name="Google Shape;807;p68"/>
          <p:cNvSpPr/>
          <p:nvPr/>
        </p:nvSpPr>
        <p:spPr>
          <a:xfrm>
            <a:off x="5659225" y="380350"/>
            <a:ext cx="33336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probability 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sp>
        <p:nvSpPr>
          <p:cNvPr id="808" name="Google Shape;808;p68"/>
          <p:cNvSpPr/>
          <p:nvPr/>
        </p:nvSpPr>
        <p:spPr>
          <a:xfrm>
            <a:off x="2724650" y="211150"/>
            <a:ext cx="6379200" cy="2730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9" name="Google Shape;80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8"/>
          <p:cNvSpPr/>
          <p:nvPr/>
        </p:nvSpPr>
        <p:spPr>
          <a:xfrm>
            <a:off x="142525" y="154175"/>
            <a:ext cx="5418300" cy="3087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6" name="Google Shape;80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100" y="2941325"/>
            <a:ext cx="2961325" cy="22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00" y="2941325"/>
            <a:ext cx="2961372" cy="22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8"/>
          <p:cNvSpPr/>
          <p:nvPr/>
        </p:nvSpPr>
        <p:spPr>
          <a:xfrm>
            <a:off x="4985875" y="854088"/>
            <a:ext cx="3651300" cy="202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Desirable as,</a:t>
            </a:r>
            <a:br>
              <a:rPr lang="en"/>
            </a:br>
            <a:r>
              <a:rPr lang="en"/>
              <a:t> we have limited </a:t>
            </a:r>
            <a:r>
              <a:rPr lang="en" b="1"/>
              <a:t>low-d</a:t>
            </a:r>
            <a:r>
              <a:rPr lang="en"/>
              <a:t> space and want to focus on modelling the close </a:t>
            </a:r>
            <a:r>
              <a:rPr lang="en" b="1"/>
              <a:t>high-d</a:t>
            </a:r>
            <a:r>
              <a:rPr lang="en"/>
              <a:t> points.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have moderately far </a:t>
            </a:r>
            <a:r>
              <a:rPr lang="en" b="1">
                <a:solidFill>
                  <a:srgbClr val="0000FF"/>
                </a:solidFill>
              </a:rPr>
              <a:t>high-d</a:t>
            </a:r>
            <a:r>
              <a:rPr lang="en"/>
              <a:t> points further apart in the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 b="1">
                <a:solidFill>
                  <a:srgbClr val="FF0000"/>
                </a:solidFill>
              </a:rPr>
              <a:t>low-d</a:t>
            </a:r>
            <a:r>
              <a:rPr lang="en"/>
              <a:t> space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(avoids crowding)</a:t>
            </a:r>
            <a:br>
              <a:rPr lang="en"/>
            </a:br>
            <a:endParaRPr/>
          </a:p>
        </p:txBody>
      </p:sp>
      <p:sp>
        <p:nvSpPr>
          <p:cNvPr id="813" name="Google Shape;813;p68"/>
          <p:cNvSpPr/>
          <p:nvPr/>
        </p:nvSpPr>
        <p:spPr>
          <a:xfrm>
            <a:off x="1494375" y="4237800"/>
            <a:ext cx="6902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4" name="Google Shape;814;p68" descr="1d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9275" y="51750"/>
            <a:ext cx="2889575" cy="28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8"/>
          <p:cNvSpPr txBox="1"/>
          <p:nvPr/>
        </p:nvSpPr>
        <p:spPr>
          <a:xfrm>
            <a:off x="142525" y="737450"/>
            <a:ext cx="17064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Blue = Gaussian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Red = Student's 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16" name="Google Shape;816;p68"/>
          <p:cNvSpPr txBox="1"/>
          <p:nvPr/>
        </p:nvSpPr>
        <p:spPr>
          <a:xfrm>
            <a:off x="54400" y="2683975"/>
            <a:ext cx="49314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http://en.wikipedia.org/wiki/Student%27s_t-distribution#/media/File:T_distribution_1df_enhanced.svg</a:t>
            </a:r>
            <a:endParaRPr sz="800"/>
          </a:p>
        </p:txBody>
      </p:sp>
      <p:sp>
        <p:nvSpPr>
          <p:cNvPr id="817" name="Google Shape;817;p68"/>
          <p:cNvSpPr/>
          <p:nvPr/>
        </p:nvSpPr>
        <p:spPr>
          <a:xfrm>
            <a:off x="5234425" y="51750"/>
            <a:ext cx="3154200" cy="740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Student's has longer tails… </a:t>
            </a:r>
            <a:br>
              <a:rPr lang="en"/>
            </a:br>
            <a:r>
              <a:rPr lang="en"/>
              <a:t>gives higher probabilities to points that are further away</a:t>
            </a:r>
            <a:endParaRPr/>
          </a:p>
        </p:txBody>
      </p:sp>
      <p:sp>
        <p:nvSpPr>
          <p:cNvPr id="818" name="Google Shape;818;p68"/>
          <p:cNvSpPr/>
          <p:nvPr/>
        </p:nvSpPr>
        <p:spPr>
          <a:xfrm>
            <a:off x="4246837" y="2324715"/>
            <a:ext cx="144000" cy="144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8"/>
          <p:cNvSpPr/>
          <p:nvPr/>
        </p:nvSpPr>
        <p:spPr>
          <a:xfrm>
            <a:off x="3950562" y="2324715"/>
            <a:ext cx="144000" cy="144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9"/>
          <p:cNvSpPr/>
          <p:nvPr/>
        </p:nvSpPr>
        <p:spPr>
          <a:xfrm>
            <a:off x="5712975" y="1809550"/>
            <a:ext cx="3076500" cy="774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9"/>
          <p:cNvSpPr/>
          <p:nvPr/>
        </p:nvSpPr>
        <p:spPr>
          <a:xfrm>
            <a:off x="5576800" y="380350"/>
            <a:ext cx="34161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probability </a:t>
            </a:r>
            <a:r>
              <a:rPr lang="en" b="1" i="1"/>
              <a:t>Q </a:t>
            </a:r>
            <a:r>
              <a:rPr lang="en"/>
              <a:t>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cxnSp>
        <p:nvCxnSpPr>
          <p:cNvPr id="829" name="Google Shape;829;p69"/>
          <p:cNvCxnSpPr>
            <a:stCxn id="827" idx="1"/>
            <a:endCxn id="830" idx="3"/>
          </p:cNvCxnSpPr>
          <p:nvPr/>
        </p:nvCxnSpPr>
        <p:spPr>
          <a:xfrm flipH="1">
            <a:off x="4673175" y="2196850"/>
            <a:ext cx="1039800" cy="11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0" name="Google Shape;830;p69"/>
          <p:cNvSpPr/>
          <p:nvPr/>
        </p:nvSpPr>
        <p:spPr>
          <a:xfrm>
            <a:off x="842050" y="2196525"/>
            <a:ext cx="3831000" cy="2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1" name="Google Shape;83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471" y="2789399"/>
            <a:ext cx="2436005" cy="20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6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0"/>
          <p:cNvSpPr/>
          <p:nvPr/>
        </p:nvSpPr>
        <p:spPr>
          <a:xfrm>
            <a:off x="5712975" y="1809550"/>
            <a:ext cx="3076500" cy="774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70"/>
          <p:cNvSpPr/>
          <p:nvPr/>
        </p:nvSpPr>
        <p:spPr>
          <a:xfrm>
            <a:off x="5560775" y="380350"/>
            <a:ext cx="34320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probability </a:t>
            </a:r>
            <a:r>
              <a:rPr lang="en" b="1" i="1"/>
              <a:t>Q</a:t>
            </a:r>
            <a:r>
              <a:rPr lang="en"/>
              <a:t> 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cxnSp>
        <p:nvCxnSpPr>
          <p:cNvPr id="841" name="Google Shape;841;p70"/>
          <p:cNvCxnSpPr>
            <a:stCxn id="839" idx="1"/>
            <a:endCxn id="842" idx="3"/>
          </p:cNvCxnSpPr>
          <p:nvPr/>
        </p:nvCxnSpPr>
        <p:spPr>
          <a:xfrm flipH="1">
            <a:off x="4673175" y="2196850"/>
            <a:ext cx="1039800" cy="11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42" name="Google Shape;842;p70"/>
          <p:cNvSpPr/>
          <p:nvPr/>
        </p:nvSpPr>
        <p:spPr>
          <a:xfrm>
            <a:off x="842050" y="2196525"/>
            <a:ext cx="3831000" cy="2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70"/>
          <p:cNvSpPr/>
          <p:nvPr/>
        </p:nvSpPr>
        <p:spPr>
          <a:xfrm>
            <a:off x="505575" y="1427425"/>
            <a:ext cx="4726800" cy="44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70"/>
          <p:cNvSpPr/>
          <p:nvPr/>
        </p:nvSpPr>
        <p:spPr>
          <a:xfrm>
            <a:off x="145850" y="3538875"/>
            <a:ext cx="38973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high-d</a:t>
            </a:r>
            <a:r>
              <a:rPr lang="en"/>
              <a:t> space, probability </a:t>
            </a:r>
            <a:r>
              <a:rPr lang="en" b="1" i="1"/>
              <a:t>P</a:t>
            </a:r>
            <a:r>
              <a:rPr lang="en"/>
              <a:t> that </a:t>
            </a:r>
            <a:r>
              <a:rPr lang="en" i="1"/>
              <a:t>xi</a:t>
            </a:r>
            <a:r>
              <a:rPr lang="en"/>
              <a:t> and </a:t>
            </a:r>
            <a:r>
              <a:rPr lang="en" i="1"/>
              <a:t>xj</a:t>
            </a:r>
            <a:r>
              <a:rPr lang="en"/>
              <a:t> would choose each other as neighbor</a:t>
            </a:r>
            <a:endParaRPr/>
          </a:p>
        </p:txBody>
      </p:sp>
      <p:pic>
        <p:nvPicPr>
          <p:cNvPr id="845" name="Google Shape;84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75" y="4139316"/>
            <a:ext cx="3017650" cy="630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6" name="Google Shape;846;p70"/>
          <p:cNvCxnSpPr>
            <a:endCxn id="843" idx="1"/>
          </p:cNvCxnSpPr>
          <p:nvPr/>
        </p:nvCxnSpPr>
        <p:spPr>
          <a:xfrm rot="10800000" flipH="1">
            <a:off x="216975" y="1649275"/>
            <a:ext cx="288600" cy="1893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47" name="Google Shape;84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9825" y="3590550"/>
            <a:ext cx="1549400" cy="12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3471" y="2789399"/>
            <a:ext cx="2436005" cy="20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1"/>
          <p:cNvSpPr/>
          <p:nvPr/>
        </p:nvSpPr>
        <p:spPr>
          <a:xfrm>
            <a:off x="5560775" y="380350"/>
            <a:ext cx="34320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probability </a:t>
            </a:r>
            <a:r>
              <a:rPr lang="en" b="1" i="1"/>
              <a:t>Q</a:t>
            </a:r>
            <a:r>
              <a:rPr lang="en"/>
              <a:t> 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cxnSp>
        <p:nvCxnSpPr>
          <p:cNvPr id="856" name="Google Shape;856;p71"/>
          <p:cNvCxnSpPr>
            <a:stCxn id="857" idx="1"/>
            <a:endCxn id="858" idx="3"/>
          </p:cNvCxnSpPr>
          <p:nvPr/>
        </p:nvCxnSpPr>
        <p:spPr>
          <a:xfrm rot="10800000">
            <a:off x="2236127" y="2431425"/>
            <a:ext cx="2763600" cy="765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58" name="Google Shape;858;p71"/>
          <p:cNvSpPr/>
          <p:nvPr/>
        </p:nvSpPr>
        <p:spPr>
          <a:xfrm>
            <a:off x="1971700" y="2348747"/>
            <a:ext cx="264300" cy="165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71"/>
          <p:cNvSpPr/>
          <p:nvPr/>
        </p:nvSpPr>
        <p:spPr>
          <a:xfrm>
            <a:off x="145850" y="3538875"/>
            <a:ext cx="3897300" cy="52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high-d</a:t>
            </a:r>
            <a:r>
              <a:rPr lang="en"/>
              <a:t> space, probability </a:t>
            </a:r>
            <a:r>
              <a:rPr lang="en" b="1" i="1"/>
              <a:t>P</a:t>
            </a:r>
            <a:r>
              <a:rPr lang="en"/>
              <a:t> that </a:t>
            </a:r>
            <a:r>
              <a:rPr lang="en" i="1"/>
              <a:t>xi</a:t>
            </a:r>
            <a:r>
              <a:rPr lang="en"/>
              <a:t> and </a:t>
            </a:r>
            <a:r>
              <a:rPr lang="en" i="1"/>
              <a:t>xj</a:t>
            </a:r>
            <a:r>
              <a:rPr lang="en"/>
              <a:t> would choose each other as neighbor</a:t>
            </a:r>
            <a:endParaRPr/>
          </a:p>
        </p:txBody>
      </p:sp>
      <p:pic>
        <p:nvPicPr>
          <p:cNvPr id="860" name="Google Shape;8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75" y="4139316"/>
            <a:ext cx="3017650" cy="63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750" y="2854594"/>
            <a:ext cx="3341351" cy="6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71"/>
          <p:cNvSpPr/>
          <p:nvPr/>
        </p:nvSpPr>
        <p:spPr>
          <a:xfrm>
            <a:off x="4999727" y="2809425"/>
            <a:ext cx="3605400" cy="774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71"/>
          <p:cNvSpPr/>
          <p:nvPr/>
        </p:nvSpPr>
        <p:spPr>
          <a:xfrm>
            <a:off x="5584563" y="4246575"/>
            <a:ext cx="2435700" cy="341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</a:t>
            </a:r>
            <a:r>
              <a:rPr lang="en" i="1"/>
              <a:t>p = q</a:t>
            </a:r>
            <a:r>
              <a:rPr lang="en"/>
              <a:t> then log(1) = 0</a:t>
            </a:r>
            <a:endParaRPr/>
          </a:p>
        </p:txBody>
      </p:sp>
      <p:sp>
        <p:nvSpPr>
          <p:cNvPr id="864" name="Google Shape;864;p71"/>
          <p:cNvSpPr/>
          <p:nvPr/>
        </p:nvSpPr>
        <p:spPr>
          <a:xfrm>
            <a:off x="4999725" y="3668550"/>
            <a:ext cx="3605400" cy="470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the Kullback-Leibler divergence between </a:t>
            </a:r>
            <a:r>
              <a:rPr lang="en" b="1" i="1"/>
              <a:t>P </a:t>
            </a:r>
            <a:r>
              <a:rPr lang="en"/>
              <a:t>and </a:t>
            </a:r>
            <a:r>
              <a:rPr lang="en" b="1" i="1"/>
              <a:t>Q</a:t>
            </a:r>
            <a:endParaRPr b="1" i="1"/>
          </a:p>
        </p:txBody>
      </p:sp>
      <p:sp>
        <p:nvSpPr>
          <p:cNvPr id="865" name="Google Shape;865;p71"/>
          <p:cNvSpPr/>
          <p:nvPr/>
        </p:nvSpPr>
        <p:spPr>
          <a:xfrm>
            <a:off x="5584563" y="4672200"/>
            <a:ext cx="2435700" cy="341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Penalize when </a:t>
            </a:r>
            <a:r>
              <a:rPr lang="en" i="1"/>
              <a:t>p != q</a:t>
            </a:r>
            <a:endParaRPr i="1"/>
          </a:p>
        </p:txBody>
      </p:sp>
      <p:sp>
        <p:nvSpPr>
          <p:cNvPr id="866" name="Google Shape;866;p7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72"/>
          <p:cNvSpPr/>
          <p:nvPr/>
        </p:nvSpPr>
        <p:spPr>
          <a:xfrm>
            <a:off x="561425" y="23506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3" name="Google Shape;8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477" y="3692413"/>
            <a:ext cx="4423148" cy="6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2"/>
          <p:cNvSpPr/>
          <p:nvPr/>
        </p:nvSpPr>
        <p:spPr>
          <a:xfrm>
            <a:off x="2670475" y="3630625"/>
            <a:ext cx="406800" cy="708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72"/>
          <p:cNvSpPr/>
          <p:nvPr/>
        </p:nvSpPr>
        <p:spPr>
          <a:xfrm>
            <a:off x="1003675" y="2954250"/>
            <a:ext cx="2009400" cy="500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of </a:t>
            </a:r>
            <a:r>
              <a:rPr lang="en" i="1"/>
              <a:t>C</a:t>
            </a:r>
            <a:r>
              <a:rPr lang="en"/>
              <a:t> with respect to </a:t>
            </a:r>
            <a:r>
              <a:rPr lang="en" i="1"/>
              <a:t>yi</a:t>
            </a:r>
            <a:endParaRPr i="1"/>
          </a:p>
        </p:txBody>
      </p:sp>
      <p:cxnSp>
        <p:nvCxnSpPr>
          <p:cNvPr id="876" name="Google Shape;876;p72"/>
          <p:cNvCxnSpPr>
            <a:stCxn id="875" idx="2"/>
            <a:endCxn id="874" idx="0"/>
          </p:cNvCxnSpPr>
          <p:nvPr/>
        </p:nvCxnSpPr>
        <p:spPr>
          <a:xfrm>
            <a:off x="2008375" y="3454350"/>
            <a:ext cx="865500" cy="1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77" name="Google Shape;87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750" y="2854594"/>
            <a:ext cx="3341351" cy="6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7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879" name="Google Shape;879;p72"/>
          <p:cNvSpPr/>
          <p:nvPr/>
        </p:nvSpPr>
        <p:spPr>
          <a:xfrm>
            <a:off x="5202725" y="1652713"/>
            <a:ext cx="3803700" cy="500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derivative has a relatively simple form: </a:t>
            </a:r>
            <a:r>
              <a:rPr lang="en" sz="1000"/>
              <a:t>(derivation in the paper)</a:t>
            </a:r>
            <a:endParaRPr sz="1000" i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73"/>
          <p:cNvSpPr/>
          <p:nvPr/>
        </p:nvSpPr>
        <p:spPr>
          <a:xfrm>
            <a:off x="561425" y="23506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6" name="Google Shape;88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477" y="3692413"/>
            <a:ext cx="4423148" cy="6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/>
          <p:nvPr/>
        </p:nvSpPr>
        <p:spPr>
          <a:xfrm>
            <a:off x="2670475" y="3630625"/>
            <a:ext cx="406800" cy="708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1003675" y="2954250"/>
            <a:ext cx="2009400" cy="500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of </a:t>
            </a:r>
            <a:r>
              <a:rPr lang="en" i="1"/>
              <a:t>C</a:t>
            </a:r>
            <a:r>
              <a:rPr lang="en"/>
              <a:t> with respect to </a:t>
            </a:r>
            <a:r>
              <a:rPr lang="en" i="1"/>
              <a:t>yi</a:t>
            </a:r>
            <a:endParaRPr i="1"/>
          </a:p>
        </p:txBody>
      </p:sp>
      <p:cxnSp>
        <p:nvCxnSpPr>
          <p:cNvPr id="889" name="Google Shape;889;p73"/>
          <p:cNvCxnSpPr>
            <a:stCxn id="888" idx="2"/>
            <a:endCxn id="887" idx="0"/>
          </p:cNvCxnSpPr>
          <p:nvPr/>
        </p:nvCxnSpPr>
        <p:spPr>
          <a:xfrm>
            <a:off x="2008375" y="3454350"/>
            <a:ext cx="865500" cy="1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0" name="Google Shape;890;p73"/>
          <p:cNvSpPr/>
          <p:nvPr/>
        </p:nvSpPr>
        <p:spPr>
          <a:xfrm>
            <a:off x="5794100" y="4460575"/>
            <a:ext cx="2643000" cy="6189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a positive number </a:t>
            </a:r>
            <a:r>
              <a:rPr lang="en" sz="1000"/>
              <a:t>(closer </a:t>
            </a:r>
            <a:r>
              <a:rPr lang="en" sz="1000" i="1"/>
              <a:t>yi,yj</a:t>
            </a:r>
            <a:r>
              <a:rPr lang="en" sz="1000"/>
              <a:t> get higher weight)</a:t>
            </a:r>
            <a:endParaRPr sz="1000"/>
          </a:p>
        </p:txBody>
      </p:sp>
      <p:cxnSp>
        <p:nvCxnSpPr>
          <p:cNvPr id="891" name="Google Shape;891;p73"/>
          <p:cNvCxnSpPr/>
          <p:nvPr/>
        </p:nvCxnSpPr>
        <p:spPr>
          <a:xfrm flipH="1">
            <a:off x="6354050" y="4152550"/>
            <a:ext cx="5100" cy="327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2" name="Google Shape;892;p73"/>
          <p:cNvSpPr/>
          <p:nvPr/>
        </p:nvSpPr>
        <p:spPr>
          <a:xfrm>
            <a:off x="5409350" y="3742713"/>
            <a:ext cx="1684200" cy="413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3" name="Google Shape;89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6200" y="922375"/>
            <a:ext cx="2961325" cy="22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561425" y="23506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477" y="3692413"/>
            <a:ext cx="4423148" cy="6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74"/>
          <p:cNvSpPr/>
          <p:nvPr/>
        </p:nvSpPr>
        <p:spPr>
          <a:xfrm>
            <a:off x="2670475" y="3630625"/>
            <a:ext cx="406800" cy="708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74"/>
          <p:cNvSpPr/>
          <p:nvPr/>
        </p:nvSpPr>
        <p:spPr>
          <a:xfrm>
            <a:off x="1003675" y="2954250"/>
            <a:ext cx="2009400" cy="500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of </a:t>
            </a:r>
            <a:r>
              <a:rPr lang="en" i="1"/>
              <a:t>C</a:t>
            </a:r>
            <a:r>
              <a:rPr lang="en"/>
              <a:t> with respect to </a:t>
            </a:r>
            <a:r>
              <a:rPr lang="en" i="1"/>
              <a:t>yi</a:t>
            </a:r>
            <a:endParaRPr i="1"/>
          </a:p>
        </p:txBody>
      </p:sp>
      <p:cxnSp>
        <p:nvCxnSpPr>
          <p:cNvPr id="904" name="Google Shape;904;p74"/>
          <p:cNvCxnSpPr>
            <a:stCxn id="903" idx="2"/>
            <a:endCxn id="902" idx="0"/>
          </p:cNvCxnSpPr>
          <p:nvPr/>
        </p:nvCxnSpPr>
        <p:spPr>
          <a:xfrm>
            <a:off x="2008375" y="3454350"/>
            <a:ext cx="865500" cy="1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05" name="Google Shape;905;p74"/>
          <p:cNvSpPr/>
          <p:nvPr/>
        </p:nvSpPr>
        <p:spPr>
          <a:xfrm>
            <a:off x="5794100" y="4460575"/>
            <a:ext cx="2643000" cy="6189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a positive number </a:t>
            </a:r>
            <a:r>
              <a:rPr lang="en" sz="1000"/>
              <a:t>(closer </a:t>
            </a:r>
            <a:r>
              <a:rPr lang="en" sz="1000" i="1"/>
              <a:t>yi,yj</a:t>
            </a:r>
            <a:r>
              <a:rPr lang="en" sz="1000"/>
              <a:t> get higher weight)</a:t>
            </a:r>
            <a:endParaRPr sz="1000"/>
          </a:p>
        </p:txBody>
      </p:sp>
      <p:cxnSp>
        <p:nvCxnSpPr>
          <p:cNvPr id="906" name="Google Shape;906;p74"/>
          <p:cNvCxnSpPr/>
          <p:nvPr/>
        </p:nvCxnSpPr>
        <p:spPr>
          <a:xfrm flipH="1">
            <a:off x="6354050" y="4152550"/>
            <a:ext cx="5100" cy="327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07" name="Google Shape;907;p74"/>
          <p:cNvSpPr/>
          <p:nvPr/>
        </p:nvSpPr>
        <p:spPr>
          <a:xfrm>
            <a:off x="5409350" y="3742713"/>
            <a:ext cx="1684200" cy="413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74"/>
          <p:cNvSpPr/>
          <p:nvPr/>
        </p:nvSpPr>
        <p:spPr>
          <a:xfrm>
            <a:off x="3686050" y="3778225"/>
            <a:ext cx="1684200" cy="413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9" name="Google Shape;909;p74"/>
          <p:cNvCxnSpPr>
            <a:stCxn id="908" idx="2"/>
          </p:cNvCxnSpPr>
          <p:nvPr/>
        </p:nvCxnSpPr>
        <p:spPr>
          <a:xfrm flipH="1">
            <a:off x="4527250" y="4191625"/>
            <a:ext cx="900" cy="264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10" name="Google Shape;910;p74"/>
          <p:cNvSpPr/>
          <p:nvPr/>
        </p:nvSpPr>
        <p:spPr>
          <a:xfrm>
            <a:off x="3181300" y="4460575"/>
            <a:ext cx="2131200" cy="6189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be a positive or </a:t>
            </a:r>
            <a:br>
              <a:rPr lang="en"/>
            </a:br>
            <a:r>
              <a:rPr lang="en"/>
              <a:t>negative number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(discuss more later)</a:t>
            </a:r>
            <a:endParaRPr sz="1000"/>
          </a:p>
        </p:txBody>
      </p:sp>
      <p:sp>
        <p:nvSpPr>
          <p:cNvPr id="911" name="Google Shape;911;p7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5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8" name="Google Shape;9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25" y="3649423"/>
            <a:ext cx="4641301" cy="663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5"/>
          <p:cNvSpPr/>
          <p:nvPr/>
        </p:nvSpPr>
        <p:spPr>
          <a:xfrm>
            <a:off x="1706625" y="3788350"/>
            <a:ext cx="537300" cy="43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5"/>
          <p:cNvSpPr/>
          <p:nvPr/>
        </p:nvSpPr>
        <p:spPr>
          <a:xfrm>
            <a:off x="142525" y="3297450"/>
            <a:ext cx="3247200" cy="286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(i.e. </a:t>
            </a:r>
            <a:r>
              <a:rPr lang="en" b="1"/>
              <a:t>low-d </a:t>
            </a:r>
            <a:r>
              <a:rPr lang="en"/>
              <a:t>map) at time </a:t>
            </a:r>
            <a:r>
              <a:rPr lang="en" i="1"/>
              <a:t>t</a:t>
            </a:r>
            <a:endParaRPr i="1"/>
          </a:p>
        </p:txBody>
      </p:sp>
      <p:cxnSp>
        <p:nvCxnSpPr>
          <p:cNvPr id="921" name="Google Shape;921;p75"/>
          <p:cNvCxnSpPr>
            <a:stCxn id="920" idx="2"/>
          </p:cNvCxnSpPr>
          <p:nvPr/>
        </p:nvCxnSpPr>
        <p:spPr>
          <a:xfrm flipH="1">
            <a:off x="1755325" y="3584250"/>
            <a:ext cx="10800" cy="19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922" name="Google Shape;92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471" y="2789399"/>
            <a:ext cx="2436005" cy="20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75"/>
          <p:cNvSpPr/>
          <p:nvPr/>
        </p:nvSpPr>
        <p:spPr>
          <a:xfrm>
            <a:off x="5521450" y="1198550"/>
            <a:ext cx="3247200" cy="901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we compute the gradient, update our solution … </a:t>
            </a:r>
            <a:endParaRPr i="1"/>
          </a:p>
        </p:txBody>
      </p:sp>
      <p:sp>
        <p:nvSpPr>
          <p:cNvPr id="924" name="Google Shape;924;p7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76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1" name="Google Shape;93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25" y="3649423"/>
            <a:ext cx="4641301" cy="66354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6"/>
          <p:cNvSpPr/>
          <p:nvPr/>
        </p:nvSpPr>
        <p:spPr>
          <a:xfrm>
            <a:off x="1706625" y="3788350"/>
            <a:ext cx="537300" cy="43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76"/>
          <p:cNvSpPr/>
          <p:nvPr/>
        </p:nvSpPr>
        <p:spPr>
          <a:xfrm>
            <a:off x="142525" y="3297450"/>
            <a:ext cx="3247200" cy="286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(i.e. </a:t>
            </a:r>
            <a:r>
              <a:rPr lang="en" b="1"/>
              <a:t>low-d </a:t>
            </a:r>
            <a:r>
              <a:rPr lang="en"/>
              <a:t>map) at time </a:t>
            </a:r>
            <a:r>
              <a:rPr lang="en" i="1"/>
              <a:t>t</a:t>
            </a:r>
            <a:endParaRPr i="1"/>
          </a:p>
        </p:txBody>
      </p:sp>
      <p:cxnSp>
        <p:nvCxnSpPr>
          <p:cNvPr id="934" name="Google Shape;934;p76"/>
          <p:cNvCxnSpPr>
            <a:stCxn id="933" idx="2"/>
          </p:cNvCxnSpPr>
          <p:nvPr/>
        </p:nvCxnSpPr>
        <p:spPr>
          <a:xfrm flipH="1">
            <a:off x="1755325" y="3584250"/>
            <a:ext cx="10800" cy="19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5" name="Google Shape;935;p76"/>
          <p:cNvSpPr/>
          <p:nvPr/>
        </p:nvSpPr>
        <p:spPr>
          <a:xfrm>
            <a:off x="2451875" y="3763550"/>
            <a:ext cx="689400" cy="43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936;p76"/>
          <p:cNvCxnSpPr/>
          <p:nvPr/>
        </p:nvCxnSpPr>
        <p:spPr>
          <a:xfrm flipH="1">
            <a:off x="2460275" y="4223650"/>
            <a:ext cx="2400" cy="32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7" name="Google Shape;937;p76"/>
          <p:cNvSpPr/>
          <p:nvPr/>
        </p:nvSpPr>
        <p:spPr>
          <a:xfrm>
            <a:off x="405000" y="4554175"/>
            <a:ext cx="2115300" cy="286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previous solution</a:t>
            </a:r>
            <a:endParaRPr i="1"/>
          </a:p>
        </p:txBody>
      </p:sp>
      <p:sp>
        <p:nvSpPr>
          <p:cNvPr id="938" name="Google Shape;938;p76"/>
          <p:cNvSpPr/>
          <p:nvPr/>
        </p:nvSpPr>
        <p:spPr>
          <a:xfrm>
            <a:off x="3349225" y="3686700"/>
            <a:ext cx="553200" cy="626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76"/>
          <p:cNvSpPr/>
          <p:nvPr/>
        </p:nvSpPr>
        <p:spPr>
          <a:xfrm>
            <a:off x="3514350" y="2981550"/>
            <a:ext cx="2115300" cy="5265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weighted gradient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</p:txBody>
      </p:sp>
      <p:cxnSp>
        <p:nvCxnSpPr>
          <p:cNvPr id="940" name="Google Shape;940;p76"/>
          <p:cNvCxnSpPr>
            <a:stCxn id="941" idx="0"/>
          </p:cNvCxnSpPr>
          <p:nvPr/>
        </p:nvCxnSpPr>
        <p:spPr>
          <a:xfrm rot="10800000">
            <a:off x="3621925" y="3510300"/>
            <a:ext cx="3900" cy="1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42" name="Google Shape;942;p7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4" descr="http://scikit-learn.org/stable/_images/plot_lle_digits_001.png"/>
          <p:cNvPicPr preferRelativeResize="0"/>
          <p:nvPr/>
        </p:nvPicPr>
        <p:blipFill rotWithShape="1">
          <a:blip r:embed="rId3">
            <a:alphaModFix/>
          </a:blip>
          <a:srcRect l="15469"/>
          <a:stretch/>
        </p:blipFill>
        <p:spPr>
          <a:xfrm>
            <a:off x="0" y="-625"/>
            <a:ext cx="2974024" cy="26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 descr="http://scikit-learn.org/stable/_images/plot_lle_digits_0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725" y="180076"/>
            <a:ext cx="3113550" cy="23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 descr="http://scikit-learn.org/stable/_images/plot_lle_digits_00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125" y="2666175"/>
            <a:ext cx="3113558" cy="23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 descr="../../_images/plot_lle_digits_01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7300" y="2643775"/>
            <a:ext cx="3197376" cy="23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 descr="http://scikit-learn.org/stable/_images/plot_lle_digits_005.png"/>
          <p:cNvPicPr preferRelativeResize="0"/>
          <p:nvPr/>
        </p:nvPicPr>
        <p:blipFill rotWithShape="1">
          <a:blip r:embed="rId7">
            <a:alphaModFix/>
          </a:blip>
          <a:srcRect l="7252"/>
          <a:stretch/>
        </p:blipFill>
        <p:spPr>
          <a:xfrm>
            <a:off x="86450" y="2666188"/>
            <a:ext cx="2887576" cy="23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 descr="http://scikit-learn.org/stable/_images/plot_lle_digits_01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2274" y="219113"/>
            <a:ext cx="3009452" cy="22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2490100" y="4751700"/>
            <a:ext cx="64668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http://scikit-learn.org/stable/auto_examples/manifold/plot_lle_digits.html</a:t>
            </a:r>
            <a:r>
              <a:rPr lang="en"/>
              <a:t> 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6398436" y="2666200"/>
            <a:ext cx="2075100" cy="257400"/>
          </a:xfrm>
          <a:prstGeom prst="rect">
            <a:avLst/>
          </a:prstGeom>
          <a:solidFill>
            <a:srgbClr val="00FF00">
              <a:alpha val="1032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77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9" name="Google Shape;94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25" y="3649423"/>
            <a:ext cx="4641301" cy="66354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7"/>
          <p:cNvSpPr/>
          <p:nvPr/>
        </p:nvSpPr>
        <p:spPr>
          <a:xfrm>
            <a:off x="1706625" y="3788350"/>
            <a:ext cx="537300" cy="43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77"/>
          <p:cNvSpPr/>
          <p:nvPr/>
        </p:nvSpPr>
        <p:spPr>
          <a:xfrm>
            <a:off x="142525" y="3297450"/>
            <a:ext cx="3247200" cy="286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(i.e. </a:t>
            </a:r>
            <a:r>
              <a:rPr lang="en" b="1"/>
              <a:t>low-d </a:t>
            </a:r>
            <a:r>
              <a:rPr lang="en"/>
              <a:t>map) at time </a:t>
            </a:r>
            <a:r>
              <a:rPr lang="en" i="1"/>
              <a:t>t</a:t>
            </a:r>
            <a:endParaRPr i="1"/>
          </a:p>
        </p:txBody>
      </p:sp>
      <p:cxnSp>
        <p:nvCxnSpPr>
          <p:cNvPr id="952" name="Google Shape;952;p77"/>
          <p:cNvCxnSpPr>
            <a:stCxn id="951" idx="2"/>
          </p:cNvCxnSpPr>
          <p:nvPr/>
        </p:nvCxnSpPr>
        <p:spPr>
          <a:xfrm flipH="1">
            <a:off x="1755325" y="3584250"/>
            <a:ext cx="10800" cy="19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53" name="Google Shape;953;p77"/>
          <p:cNvSpPr/>
          <p:nvPr/>
        </p:nvSpPr>
        <p:spPr>
          <a:xfrm>
            <a:off x="2451875" y="3763550"/>
            <a:ext cx="689400" cy="43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4" name="Google Shape;954;p77"/>
          <p:cNvCxnSpPr/>
          <p:nvPr/>
        </p:nvCxnSpPr>
        <p:spPr>
          <a:xfrm flipH="1">
            <a:off x="2460275" y="4223650"/>
            <a:ext cx="2400" cy="32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55" name="Google Shape;955;p77"/>
          <p:cNvSpPr/>
          <p:nvPr/>
        </p:nvSpPr>
        <p:spPr>
          <a:xfrm>
            <a:off x="405000" y="4554175"/>
            <a:ext cx="2115300" cy="286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previous solution</a:t>
            </a:r>
            <a:endParaRPr i="1"/>
          </a:p>
        </p:txBody>
      </p:sp>
      <p:sp>
        <p:nvSpPr>
          <p:cNvPr id="956" name="Google Shape;956;p77"/>
          <p:cNvSpPr/>
          <p:nvPr/>
        </p:nvSpPr>
        <p:spPr>
          <a:xfrm>
            <a:off x="3349225" y="3686700"/>
            <a:ext cx="553200" cy="626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77"/>
          <p:cNvSpPr/>
          <p:nvPr/>
        </p:nvSpPr>
        <p:spPr>
          <a:xfrm>
            <a:off x="3514350" y="2981550"/>
            <a:ext cx="2115300" cy="5265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weighted gradient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</p:txBody>
      </p:sp>
      <p:cxnSp>
        <p:nvCxnSpPr>
          <p:cNvPr id="958" name="Google Shape;958;p77"/>
          <p:cNvCxnSpPr>
            <a:stCxn id="959" idx="0"/>
          </p:cNvCxnSpPr>
          <p:nvPr/>
        </p:nvCxnSpPr>
        <p:spPr>
          <a:xfrm rot="10800000">
            <a:off x="3621925" y="3510300"/>
            <a:ext cx="3900" cy="1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0" name="Google Shape;960;p77"/>
          <p:cNvSpPr/>
          <p:nvPr/>
        </p:nvSpPr>
        <p:spPr>
          <a:xfrm>
            <a:off x="4110375" y="3668000"/>
            <a:ext cx="2339700" cy="626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77"/>
          <p:cNvSpPr/>
          <p:nvPr/>
        </p:nvSpPr>
        <p:spPr>
          <a:xfrm>
            <a:off x="4110375" y="4574950"/>
            <a:ext cx="4038300" cy="328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</a:t>
            </a:r>
            <a:r>
              <a:rPr lang="en" b="1"/>
              <a:t>momentum</a:t>
            </a:r>
            <a:r>
              <a:rPr lang="en"/>
              <a:t> of the previous solutions</a:t>
            </a:r>
            <a:endParaRPr/>
          </a:p>
        </p:txBody>
      </p:sp>
      <p:cxnSp>
        <p:nvCxnSpPr>
          <p:cNvPr id="962" name="Google Shape;962;p77"/>
          <p:cNvCxnSpPr/>
          <p:nvPr/>
        </p:nvCxnSpPr>
        <p:spPr>
          <a:xfrm rot="10800000">
            <a:off x="5280225" y="4294325"/>
            <a:ext cx="0" cy="29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3" name="Google Shape;963;p7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8"/>
          <p:cNvSpPr/>
          <p:nvPr/>
        </p:nvSpPr>
        <p:spPr>
          <a:xfrm>
            <a:off x="6347925" y="1022950"/>
            <a:ext cx="2537700" cy="2976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9" name="Google Shape;96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8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1" name="Google Shape;97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25" y="3649423"/>
            <a:ext cx="4641301" cy="66354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78"/>
          <p:cNvSpPr/>
          <p:nvPr/>
        </p:nvSpPr>
        <p:spPr>
          <a:xfrm>
            <a:off x="1706625" y="3788350"/>
            <a:ext cx="537300" cy="43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78"/>
          <p:cNvSpPr/>
          <p:nvPr/>
        </p:nvSpPr>
        <p:spPr>
          <a:xfrm>
            <a:off x="142525" y="3297450"/>
            <a:ext cx="3247200" cy="286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(i.e. </a:t>
            </a:r>
            <a:r>
              <a:rPr lang="en" b="1"/>
              <a:t>low-d </a:t>
            </a:r>
            <a:r>
              <a:rPr lang="en"/>
              <a:t>map) at time </a:t>
            </a:r>
            <a:r>
              <a:rPr lang="en" i="1"/>
              <a:t>t</a:t>
            </a:r>
            <a:endParaRPr i="1"/>
          </a:p>
        </p:txBody>
      </p:sp>
      <p:cxnSp>
        <p:nvCxnSpPr>
          <p:cNvPr id="974" name="Google Shape;974;p78"/>
          <p:cNvCxnSpPr>
            <a:stCxn id="973" idx="2"/>
          </p:cNvCxnSpPr>
          <p:nvPr/>
        </p:nvCxnSpPr>
        <p:spPr>
          <a:xfrm flipH="1">
            <a:off x="1755325" y="3584250"/>
            <a:ext cx="10800" cy="19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75" name="Google Shape;975;p78"/>
          <p:cNvSpPr/>
          <p:nvPr/>
        </p:nvSpPr>
        <p:spPr>
          <a:xfrm>
            <a:off x="2451875" y="3763550"/>
            <a:ext cx="689400" cy="43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6" name="Google Shape;976;p78"/>
          <p:cNvCxnSpPr/>
          <p:nvPr/>
        </p:nvCxnSpPr>
        <p:spPr>
          <a:xfrm flipH="1">
            <a:off x="2460275" y="4223650"/>
            <a:ext cx="2400" cy="32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77" name="Google Shape;977;p78"/>
          <p:cNvSpPr/>
          <p:nvPr/>
        </p:nvSpPr>
        <p:spPr>
          <a:xfrm>
            <a:off x="405000" y="4554175"/>
            <a:ext cx="2115300" cy="286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previous solution</a:t>
            </a:r>
            <a:endParaRPr i="1"/>
          </a:p>
        </p:txBody>
      </p:sp>
      <p:sp>
        <p:nvSpPr>
          <p:cNvPr id="978" name="Google Shape;978;p78"/>
          <p:cNvSpPr/>
          <p:nvPr/>
        </p:nvSpPr>
        <p:spPr>
          <a:xfrm>
            <a:off x="3349225" y="3686700"/>
            <a:ext cx="553200" cy="626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78"/>
          <p:cNvSpPr/>
          <p:nvPr/>
        </p:nvSpPr>
        <p:spPr>
          <a:xfrm>
            <a:off x="3514350" y="2981550"/>
            <a:ext cx="2115300" cy="5265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weighted gradient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</p:txBody>
      </p:sp>
      <p:cxnSp>
        <p:nvCxnSpPr>
          <p:cNvPr id="980" name="Google Shape;980;p78"/>
          <p:cNvCxnSpPr>
            <a:stCxn id="981" idx="0"/>
          </p:cNvCxnSpPr>
          <p:nvPr/>
        </p:nvCxnSpPr>
        <p:spPr>
          <a:xfrm rot="10800000">
            <a:off x="3621925" y="3510300"/>
            <a:ext cx="3900" cy="1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82" name="Google Shape;982;p78"/>
          <p:cNvSpPr/>
          <p:nvPr/>
        </p:nvSpPr>
        <p:spPr>
          <a:xfrm>
            <a:off x="4110375" y="3668000"/>
            <a:ext cx="2339700" cy="626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8"/>
          <p:cNvSpPr/>
          <p:nvPr/>
        </p:nvSpPr>
        <p:spPr>
          <a:xfrm>
            <a:off x="4110375" y="4574950"/>
            <a:ext cx="4038300" cy="328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</a:t>
            </a:r>
            <a:r>
              <a:rPr lang="en" b="1"/>
              <a:t>momentum</a:t>
            </a:r>
            <a:r>
              <a:rPr lang="en"/>
              <a:t> of the previous solutions</a:t>
            </a:r>
            <a:endParaRPr/>
          </a:p>
        </p:txBody>
      </p:sp>
      <p:grpSp>
        <p:nvGrpSpPr>
          <p:cNvPr id="984" name="Google Shape;984;p78"/>
          <p:cNvGrpSpPr/>
          <p:nvPr/>
        </p:nvGrpSpPr>
        <p:grpSpPr>
          <a:xfrm>
            <a:off x="6699202" y="2010037"/>
            <a:ext cx="2023683" cy="590978"/>
            <a:chOff x="5353664" y="1690503"/>
            <a:chExt cx="2090797" cy="957359"/>
          </a:xfrm>
        </p:grpSpPr>
        <p:grpSp>
          <p:nvGrpSpPr>
            <p:cNvPr id="985" name="Google Shape;985;p78"/>
            <p:cNvGrpSpPr/>
            <p:nvPr/>
          </p:nvGrpSpPr>
          <p:grpSpPr>
            <a:xfrm>
              <a:off x="5353664" y="1690503"/>
              <a:ext cx="2090797" cy="957359"/>
              <a:chOff x="6575157" y="2699971"/>
              <a:chExt cx="2635237" cy="1523729"/>
            </a:xfrm>
          </p:grpSpPr>
          <p:cxnSp>
            <p:nvCxnSpPr>
              <p:cNvPr id="986" name="Google Shape;986;p78"/>
              <p:cNvCxnSpPr/>
              <p:nvPr/>
            </p:nvCxnSpPr>
            <p:spPr>
              <a:xfrm rot="10800000" flipH="1">
                <a:off x="6730295" y="3843677"/>
                <a:ext cx="24801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7" name="Google Shape;987;p78"/>
              <p:cNvCxnSpPr/>
              <p:nvPr/>
            </p:nvCxnSpPr>
            <p:spPr>
              <a:xfrm>
                <a:off x="6784417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8" name="Google Shape;988;p78"/>
              <p:cNvCxnSpPr/>
              <p:nvPr/>
            </p:nvCxnSpPr>
            <p:spPr>
              <a:xfrm>
                <a:off x="7223273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9" name="Google Shape;989;p78"/>
              <p:cNvCxnSpPr/>
              <p:nvPr/>
            </p:nvCxnSpPr>
            <p:spPr>
              <a:xfrm>
                <a:off x="7762266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0" name="Google Shape;990;p78"/>
              <p:cNvCxnSpPr/>
              <p:nvPr/>
            </p:nvCxnSpPr>
            <p:spPr>
              <a:xfrm>
                <a:off x="8297165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1" name="Google Shape;991;p78"/>
              <p:cNvCxnSpPr/>
              <p:nvPr/>
            </p:nvCxnSpPr>
            <p:spPr>
              <a:xfrm>
                <a:off x="8827969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2" name="Google Shape;992;p78"/>
              <p:cNvSpPr txBox="1"/>
              <p:nvPr/>
            </p:nvSpPr>
            <p:spPr>
              <a:xfrm>
                <a:off x="6575157" y="2715994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</a:t>
                </a:r>
                <a:endParaRPr/>
              </a:p>
            </p:txBody>
          </p:sp>
          <p:sp>
            <p:nvSpPr>
              <p:cNvPr id="993" name="Google Shape;993;p78"/>
              <p:cNvSpPr txBox="1"/>
              <p:nvPr/>
            </p:nvSpPr>
            <p:spPr>
              <a:xfrm>
                <a:off x="7004503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994" name="Google Shape;994;p78"/>
              <p:cNvSpPr txBox="1"/>
              <p:nvPr/>
            </p:nvSpPr>
            <p:spPr>
              <a:xfrm>
                <a:off x="7541998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995" name="Google Shape;995;p78"/>
              <p:cNvSpPr txBox="1"/>
              <p:nvPr/>
            </p:nvSpPr>
            <p:spPr>
              <a:xfrm>
                <a:off x="809142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996" name="Google Shape;996;p78"/>
              <p:cNvSpPr txBox="1"/>
              <p:nvPr/>
            </p:nvSpPr>
            <p:spPr>
              <a:xfrm>
                <a:off x="861663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4</a:t>
                </a:r>
                <a:endParaRPr/>
              </a:p>
            </p:txBody>
          </p:sp>
        </p:grpSp>
        <p:sp>
          <p:nvSpPr>
            <p:cNvPr id="997" name="Google Shape;997;p78"/>
            <p:cNvSpPr/>
            <p:nvPr/>
          </p:nvSpPr>
          <p:spPr>
            <a:xfrm>
              <a:off x="692202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t-2</a:t>
              </a:r>
              <a:endParaRPr sz="800"/>
            </a:p>
          </p:txBody>
        </p:sp>
        <p:sp>
          <p:nvSpPr>
            <p:cNvPr id="998" name="Google Shape;998;p78"/>
            <p:cNvSpPr/>
            <p:nvPr/>
          </p:nvSpPr>
          <p:spPr>
            <a:xfrm>
              <a:off x="565245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t-1</a:t>
              </a:r>
              <a:endParaRPr sz="800"/>
            </a:p>
          </p:txBody>
        </p:sp>
      </p:grpSp>
      <p:sp>
        <p:nvSpPr>
          <p:cNvPr id="999" name="Google Shape;999;p78"/>
          <p:cNvSpPr/>
          <p:nvPr/>
        </p:nvSpPr>
        <p:spPr>
          <a:xfrm rot="-10796898">
            <a:off x="7046004" y="1679763"/>
            <a:ext cx="1329901" cy="23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78"/>
          <p:cNvSpPr txBox="1"/>
          <p:nvPr/>
        </p:nvSpPr>
        <p:spPr>
          <a:xfrm>
            <a:off x="6450075" y="2242100"/>
            <a:ext cx="6330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y</a:t>
            </a:r>
            <a:endParaRPr i="1"/>
          </a:p>
        </p:txBody>
      </p:sp>
      <p:sp>
        <p:nvSpPr>
          <p:cNvPr id="1001" name="Google Shape;1001;p78"/>
          <p:cNvSpPr txBox="1"/>
          <p:nvPr/>
        </p:nvSpPr>
        <p:spPr>
          <a:xfrm>
            <a:off x="7005925" y="2856925"/>
            <a:ext cx="19758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= y^(t-1) - y^(t-2)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= 1 - 4 = -3</a:t>
            </a:r>
            <a:endParaRPr i="1"/>
          </a:p>
        </p:txBody>
      </p:sp>
      <p:sp>
        <p:nvSpPr>
          <p:cNvPr id="1002" name="Google Shape;1002;p78"/>
          <p:cNvSpPr/>
          <p:nvPr/>
        </p:nvSpPr>
        <p:spPr>
          <a:xfrm rot="-10796898">
            <a:off x="7046091" y="3510889"/>
            <a:ext cx="1329901" cy="23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78"/>
          <p:cNvSpPr txBox="1"/>
          <p:nvPr/>
        </p:nvSpPr>
        <p:spPr>
          <a:xfrm>
            <a:off x="6789775" y="1064350"/>
            <a:ext cx="19758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at time </a:t>
            </a:r>
            <a:r>
              <a:rPr lang="en" i="1"/>
              <a:t>t-1 </a:t>
            </a:r>
            <a:r>
              <a:rPr lang="en"/>
              <a:t>and solution at </a:t>
            </a:r>
            <a:r>
              <a:rPr lang="en" i="1"/>
              <a:t>t-2</a:t>
            </a:r>
            <a:endParaRPr i="1"/>
          </a:p>
        </p:txBody>
      </p:sp>
      <p:cxnSp>
        <p:nvCxnSpPr>
          <p:cNvPr id="1004" name="Google Shape;1004;p78"/>
          <p:cNvCxnSpPr>
            <a:endCxn id="982" idx="2"/>
          </p:cNvCxnSpPr>
          <p:nvPr/>
        </p:nvCxnSpPr>
        <p:spPr>
          <a:xfrm rot="10800000">
            <a:off x="5280225" y="4294400"/>
            <a:ext cx="0" cy="29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05" name="Google Shape;1005;p7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9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2" name="Google Shape;101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25" y="3649423"/>
            <a:ext cx="4641301" cy="663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79"/>
          <p:cNvSpPr/>
          <p:nvPr/>
        </p:nvSpPr>
        <p:spPr>
          <a:xfrm>
            <a:off x="1706625" y="3788350"/>
            <a:ext cx="537300" cy="43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79"/>
          <p:cNvSpPr/>
          <p:nvPr/>
        </p:nvSpPr>
        <p:spPr>
          <a:xfrm>
            <a:off x="142525" y="3297450"/>
            <a:ext cx="3247200" cy="286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(i.e. </a:t>
            </a:r>
            <a:r>
              <a:rPr lang="en" b="1"/>
              <a:t>low-d </a:t>
            </a:r>
            <a:r>
              <a:rPr lang="en"/>
              <a:t>map) at time </a:t>
            </a:r>
            <a:r>
              <a:rPr lang="en" i="1"/>
              <a:t>t</a:t>
            </a:r>
            <a:endParaRPr i="1"/>
          </a:p>
        </p:txBody>
      </p:sp>
      <p:cxnSp>
        <p:nvCxnSpPr>
          <p:cNvPr id="1015" name="Google Shape;1015;p79"/>
          <p:cNvCxnSpPr>
            <a:stCxn id="1014" idx="2"/>
          </p:cNvCxnSpPr>
          <p:nvPr/>
        </p:nvCxnSpPr>
        <p:spPr>
          <a:xfrm flipH="1">
            <a:off x="1755325" y="3584250"/>
            <a:ext cx="10800" cy="19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16" name="Google Shape;1016;p79"/>
          <p:cNvSpPr/>
          <p:nvPr/>
        </p:nvSpPr>
        <p:spPr>
          <a:xfrm>
            <a:off x="2451875" y="3763550"/>
            <a:ext cx="689400" cy="435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7" name="Google Shape;1017;p79"/>
          <p:cNvCxnSpPr/>
          <p:nvPr/>
        </p:nvCxnSpPr>
        <p:spPr>
          <a:xfrm flipH="1">
            <a:off x="2460275" y="4223650"/>
            <a:ext cx="2400" cy="32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18" name="Google Shape;1018;p79"/>
          <p:cNvSpPr/>
          <p:nvPr/>
        </p:nvSpPr>
        <p:spPr>
          <a:xfrm>
            <a:off x="405000" y="4554175"/>
            <a:ext cx="2115300" cy="286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previous solution</a:t>
            </a:r>
            <a:endParaRPr i="1"/>
          </a:p>
        </p:txBody>
      </p:sp>
      <p:sp>
        <p:nvSpPr>
          <p:cNvPr id="1019" name="Google Shape;1019;p79"/>
          <p:cNvSpPr/>
          <p:nvPr/>
        </p:nvSpPr>
        <p:spPr>
          <a:xfrm>
            <a:off x="3349225" y="3686700"/>
            <a:ext cx="553200" cy="626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79"/>
          <p:cNvSpPr/>
          <p:nvPr/>
        </p:nvSpPr>
        <p:spPr>
          <a:xfrm>
            <a:off x="3514350" y="2981550"/>
            <a:ext cx="2115300" cy="5265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weighted gradient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</a:rPr>
              <a:t>(should be negative…?)</a:t>
            </a:r>
            <a:r>
              <a:rPr lang="en" sz="1000" b="1">
                <a:solidFill>
                  <a:srgbClr val="FF0000"/>
                </a:solidFill>
              </a:rPr>
              <a:t> </a:t>
            </a:r>
            <a:endParaRPr sz="1000" b="1">
              <a:solidFill>
                <a:srgbClr val="FF0000"/>
              </a:solidFill>
            </a:endParaRPr>
          </a:p>
        </p:txBody>
      </p:sp>
      <p:cxnSp>
        <p:nvCxnSpPr>
          <p:cNvPr id="1021" name="Google Shape;1021;p79"/>
          <p:cNvCxnSpPr>
            <a:stCxn id="1022" idx="0"/>
          </p:cNvCxnSpPr>
          <p:nvPr/>
        </p:nvCxnSpPr>
        <p:spPr>
          <a:xfrm rot="10800000">
            <a:off x="3621925" y="3510300"/>
            <a:ext cx="3900" cy="1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23" name="Google Shape;1023;p79"/>
          <p:cNvSpPr/>
          <p:nvPr/>
        </p:nvSpPr>
        <p:spPr>
          <a:xfrm>
            <a:off x="4110375" y="3668000"/>
            <a:ext cx="2339700" cy="626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79"/>
          <p:cNvSpPr/>
          <p:nvPr/>
        </p:nvSpPr>
        <p:spPr>
          <a:xfrm>
            <a:off x="4110375" y="4574950"/>
            <a:ext cx="4038300" cy="328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</a:t>
            </a:r>
            <a:r>
              <a:rPr lang="en" b="1"/>
              <a:t>momentum</a:t>
            </a:r>
            <a:r>
              <a:rPr lang="en"/>
              <a:t> of the previous solutions</a:t>
            </a:r>
            <a:endParaRPr/>
          </a:p>
        </p:txBody>
      </p:sp>
      <p:cxnSp>
        <p:nvCxnSpPr>
          <p:cNvPr id="1025" name="Google Shape;1025;p79"/>
          <p:cNvCxnSpPr>
            <a:endCxn id="1026" idx="2"/>
          </p:cNvCxnSpPr>
          <p:nvPr/>
        </p:nvCxnSpPr>
        <p:spPr>
          <a:xfrm rot="10800000">
            <a:off x="5280225" y="4294325"/>
            <a:ext cx="0" cy="29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27" name="Google Shape;1027;p7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80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Google Shape;103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50" y="3585323"/>
            <a:ext cx="4641301" cy="66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225" y="74254"/>
            <a:ext cx="3854000" cy="56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0"/>
          <p:cNvSpPr/>
          <p:nvPr/>
        </p:nvSpPr>
        <p:spPr>
          <a:xfrm>
            <a:off x="1979550" y="3446400"/>
            <a:ext cx="592800" cy="941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80"/>
          <p:cNvSpPr/>
          <p:nvPr/>
        </p:nvSpPr>
        <p:spPr>
          <a:xfrm>
            <a:off x="7627975" y="41600"/>
            <a:ext cx="1473900" cy="512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80"/>
          <p:cNvSpPr/>
          <p:nvPr/>
        </p:nvSpPr>
        <p:spPr>
          <a:xfrm>
            <a:off x="7627975" y="1010825"/>
            <a:ext cx="1473900" cy="697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always be positive, thus can ignore</a:t>
            </a:r>
            <a:endParaRPr/>
          </a:p>
        </p:txBody>
      </p:sp>
      <p:cxnSp>
        <p:nvCxnSpPr>
          <p:cNvPr id="1039" name="Google Shape;1039;p80"/>
          <p:cNvCxnSpPr>
            <a:stCxn id="1038" idx="0"/>
            <a:endCxn id="1037" idx="2"/>
          </p:cNvCxnSpPr>
          <p:nvPr/>
        </p:nvCxnSpPr>
        <p:spPr>
          <a:xfrm rot="10800000">
            <a:off x="8364925" y="554225"/>
            <a:ext cx="0" cy="456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40" name="Google Shape;1040;p8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81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7" name="Google Shape;104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50" y="3585323"/>
            <a:ext cx="4641301" cy="66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225" y="74254"/>
            <a:ext cx="3854000" cy="56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81"/>
          <p:cNvSpPr/>
          <p:nvPr/>
        </p:nvSpPr>
        <p:spPr>
          <a:xfrm>
            <a:off x="5571050" y="702000"/>
            <a:ext cx="1693800" cy="76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&gt; qij</a:t>
            </a:r>
            <a:r>
              <a:rPr lang="en"/>
              <a:t> and </a:t>
            </a:r>
            <a:r>
              <a:rPr lang="en" i="1"/>
              <a:t>yi &gt; yj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&lt; qij</a:t>
            </a:r>
            <a:r>
              <a:rPr lang="en"/>
              <a:t> and </a:t>
            </a:r>
            <a:r>
              <a:rPr lang="en" i="1"/>
              <a:t>yi &lt; yj</a:t>
            </a:r>
            <a:endParaRPr i="1"/>
          </a:p>
        </p:txBody>
      </p:sp>
      <p:sp>
        <p:nvSpPr>
          <p:cNvPr id="1050" name="Google Shape;1050;p81"/>
          <p:cNvSpPr/>
          <p:nvPr/>
        </p:nvSpPr>
        <p:spPr>
          <a:xfrm>
            <a:off x="7362925" y="702000"/>
            <a:ext cx="1693800" cy="76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&lt; qij</a:t>
            </a:r>
            <a:r>
              <a:rPr lang="en"/>
              <a:t> and </a:t>
            </a:r>
            <a:r>
              <a:rPr lang="en" i="1"/>
              <a:t>yi &gt; yj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&gt; qij</a:t>
            </a:r>
            <a:r>
              <a:rPr lang="en"/>
              <a:t> and </a:t>
            </a:r>
            <a:r>
              <a:rPr lang="en" i="1"/>
              <a:t>yi &lt; yj</a:t>
            </a:r>
            <a:endParaRPr i="1"/>
          </a:p>
        </p:txBody>
      </p:sp>
      <p:sp>
        <p:nvSpPr>
          <p:cNvPr id="1051" name="Google Shape;1051;p81"/>
          <p:cNvSpPr/>
          <p:nvPr/>
        </p:nvSpPr>
        <p:spPr>
          <a:xfrm>
            <a:off x="1979550" y="3446400"/>
            <a:ext cx="592800" cy="941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8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82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9" name="Google Shape;105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50" y="3585323"/>
            <a:ext cx="4641301" cy="66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225" y="74254"/>
            <a:ext cx="3854000" cy="56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2"/>
          <p:cNvSpPr/>
          <p:nvPr/>
        </p:nvSpPr>
        <p:spPr>
          <a:xfrm>
            <a:off x="5571050" y="702000"/>
            <a:ext cx="1693800" cy="76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&gt; qij</a:t>
            </a:r>
            <a:r>
              <a:rPr lang="en"/>
              <a:t> and </a:t>
            </a:r>
            <a:r>
              <a:rPr lang="en" i="1"/>
              <a:t>yi &gt; yj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&lt; qij</a:t>
            </a:r>
            <a:r>
              <a:rPr lang="en"/>
              <a:t> and </a:t>
            </a:r>
            <a:r>
              <a:rPr lang="en" i="1"/>
              <a:t>yi &lt; yj</a:t>
            </a:r>
            <a:endParaRPr i="1"/>
          </a:p>
        </p:txBody>
      </p:sp>
      <p:sp>
        <p:nvSpPr>
          <p:cNvPr id="1062" name="Google Shape;1062;p82"/>
          <p:cNvSpPr/>
          <p:nvPr/>
        </p:nvSpPr>
        <p:spPr>
          <a:xfrm>
            <a:off x="7362925" y="702000"/>
            <a:ext cx="1693800" cy="76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&lt; qij</a:t>
            </a:r>
            <a:r>
              <a:rPr lang="en"/>
              <a:t> and </a:t>
            </a:r>
            <a:r>
              <a:rPr lang="en" i="1"/>
              <a:t>yi &gt; yj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&gt; qij</a:t>
            </a:r>
            <a:r>
              <a:rPr lang="en"/>
              <a:t> and </a:t>
            </a:r>
            <a:r>
              <a:rPr lang="en" i="1"/>
              <a:t>yi &lt; yj</a:t>
            </a:r>
            <a:endParaRPr i="1"/>
          </a:p>
        </p:txBody>
      </p:sp>
      <p:sp>
        <p:nvSpPr>
          <p:cNvPr id="1063" name="Google Shape;1063;p82"/>
          <p:cNvSpPr txBox="1"/>
          <p:nvPr/>
        </p:nvSpPr>
        <p:spPr>
          <a:xfrm>
            <a:off x="5676184" y="1914800"/>
            <a:ext cx="16938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pij</a:t>
            </a:r>
            <a:r>
              <a:rPr lang="en" sz="1000"/>
              <a:t> = 0.8 → close in high-d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qij</a:t>
            </a:r>
            <a:r>
              <a:rPr lang="en" sz="1000"/>
              <a:t> = 0.2 → far in low-d</a:t>
            </a:r>
            <a:endParaRPr sz="1000"/>
          </a:p>
        </p:txBody>
      </p:sp>
      <p:sp>
        <p:nvSpPr>
          <p:cNvPr id="1064" name="Google Shape;1064;p82"/>
          <p:cNvSpPr txBox="1"/>
          <p:nvPr/>
        </p:nvSpPr>
        <p:spPr>
          <a:xfrm>
            <a:off x="5631588" y="2888825"/>
            <a:ext cx="16197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Push </a:t>
            </a:r>
            <a:r>
              <a:rPr lang="en" sz="1000" i="1"/>
              <a:t>yi</a:t>
            </a:r>
            <a:r>
              <a:rPr lang="en" sz="1000"/>
              <a:t> further from </a:t>
            </a:r>
            <a:r>
              <a:rPr lang="en" sz="1000" i="1"/>
              <a:t>yj</a:t>
            </a:r>
            <a:r>
              <a:rPr lang="en" sz="1000"/>
              <a:t>???</a:t>
            </a:r>
            <a:endParaRPr sz="1000"/>
          </a:p>
        </p:txBody>
      </p:sp>
      <p:grpSp>
        <p:nvGrpSpPr>
          <p:cNvPr id="1065" name="Google Shape;1065;p82"/>
          <p:cNvGrpSpPr/>
          <p:nvPr/>
        </p:nvGrpSpPr>
        <p:grpSpPr>
          <a:xfrm>
            <a:off x="5586512" y="2274354"/>
            <a:ext cx="1709854" cy="607540"/>
            <a:chOff x="5353664" y="1690503"/>
            <a:chExt cx="2090797" cy="957359"/>
          </a:xfrm>
        </p:grpSpPr>
        <p:grpSp>
          <p:nvGrpSpPr>
            <p:cNvPr id="1066" name="Google Shape;1066;p82"/>
            <p:cNvGrpSpPr/>
            <p:nvPr/>
          </p:nvGrpSpPr>
          <p:grpSpPr>
            <a:xfrm>
              <a:off x="5353664" y="1690503"/>
              <a:ext cx="2090797" cy="957359"/>
              <a:chOff x="6575157" y="2699971"/>
              <a:chExt cx="2635237" cy="1523729"/>
            </a:xfrm>
          </p:grpSpPr>
          <p:cxnSp>
            <p:nvCxnSpPr>
              <p:cNvPr id="1067" name="Google Shape;1067;p82"/>
              <p:cNvCxnSpPr/>
              <p:nvPr/>
            </p:nvCxnSpPr>
            <p:spPr>
              <a:xfrm rot="10800000" flipH="1">
                <a:off x="6730295" y="3843677"/>
                <a:ext cx="24801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8" name="Google Shape;1068;p82"/>
              <p:cNvCxnSpPr/>
              <p:nvPr/>
            </p:nvCxnSpPr>
            <p:spPr>
              <a:xfrm>
                <a:off x="6784417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9" name="Google Shape;1069;p82"/>
              <p:cNvCxnSpPr/>
              <p:nvPr/>
            </p:nvCxnSpPr>
            <p:spPr>
              <a:xfrm>
                <a:off x="7223273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0" name="Google Shape;1070;p82"/>
              <p:cNvCxnSpPr/>
              <p:nvPr/>
            </p:nvCxnSpPr>
            <p:spPr>
              <a:xfrm>
                <a:off x="7762266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1" name="Google Shape;1071;p82"/>
              <p:cNvCxnSpPr/>
              <p:nvPr/>
            </p:nvCxnSpPr>
            <p:spPr>
              <a:xfrm>
                <a:off x="8297165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2" name="Google Shape;1072;p82"/>
              <p:cNvCxnSpPr/>
              <p:nvPr/>
            </p:nvCxnSpPr>
            <p:spPr>
              <a:xfrm>
                <a:off x="8827969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73" name="Google Shape;1073;p82"/>
              <p:cNvSpPr txBox="1"/>
              <p:nvPr/>
            </p:nvSpPr>
            <p:spPr>
              <a:xfrm>
                <a:off x="6575157" y="2715994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</a:t>
                </a:r>
                <a:endParaRPr/>
              </a:p>
            </p:txBody>
          </p:sp>
          <p:sp>
            <p:nvSpPr>
              <p:cNvPr id="1074" name="Google Shape;1074;p82"/>
              <p:cNvSpPr txBox="1"/>
              <p:nvPr/>
            </p:nvSpPr>
            <p:spPr>
              <a:xfrm>
                <a:off x="7004503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075" name="Google Shape;1075;p82"/>
              <p:cNvSpPr txBox="1"/>
              <p:nvPr/>
            </p:nvSpPr>
            <p:spPr>
              <a:xfrm>
                <a:off x="7541998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076" name="Google Shape;1076;p82"/>
              <p:cNvSpPr txBox="1"/>
              <p:nvPr/>
            </p:nvSpPr>
            <p:spPr>
              <a:xfrm>
                <a:off x="809142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1077" name="Google Shape;1077;p82"/>
              <p:cNvSpPr txBox="1"/>
              <p:nvPr/>
            </p:nvSpPr>
            <p:spPr>
              <a:xfrm>
                <a:off x="861663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4</a:t>
                </a:r>
                <a:endParaRPr/>
              </a:p>
            </p:txBody>
          </p:sp>
        </p:grpSp>
        <p:sp>
          <p:nvSpPr>
            <p:cNvPr id="1078" name="Google Shape;1078;p82"/>
            <p:cNvSpPr/>
            <p:nvPr/>
          </p:nvSpPr>
          <p:spPr>
            <a:xfrm>
              <a:off x="692202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yi</a:t>
              </a:r>
              <a:endParaRPr sz="800"/>
            </a:p>
          </p:txBody>
        </p:sp>
        <p:sp>
          <p:nvSpPr>
            <p:cNvPr id="1079" name="Google Shape;1079;p82"/>
            <p:cNvSpPr/>
            <p:nvPr/>
          </p:nvSpPr>
          <p:spPr>
            <a:xfrm>
              <a:off x="565245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yj</a:t>
              </a:r>
              <a:endParaRPr sz="800"/>
            </a:p>
          </p:txBody>
        </p:sp>
      </p:grpSp>
      <p:sp>
        <p:nvSpPr>
          <p:cNvPr id="1080" name="Google Shape;1080;p82"/>
          <p:cNvSpPr/>
          <p:nvPr/>
        </p:nvSpPr>
        <p:spPr>
          <a:xfrm>
            <a:off x="5761078" y="1647830"/>
            <a:ext cx="1329900" cy="23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82"/>
          <p:cNvSpPr/>
          <p:nvPr/>
        </p:nvSpPr>
        <p:spPr>
          <a:xfrm>
            <a:off x="1979550" y="3446400"/>
            <a:ext cx="592800" cy="941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82"/>
          <p:cNvSpPr txBox="1"/>
          <p:nvPr/>
        </p:nvSpPr>
        <p:spPr>
          <a:xfrm>
            <a:off x="4129198" y="3159588"/>
            <a:ext cx="3122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Think we want to bring </a:t>
            </a:r>
            <a:r>
              <a:rPr lang="en" sz="1000" i="1"/>
              <a:t>yi </a:t>
            </a:r>
            <a:r>
              <a:rPr lang="en" sz="1000"/>
              <a:t>closer to </a:t>
            </a:r>
            <a:r>
              <a:rPr lang="en" sz="1000" i="1"/>
              <a:t>yj</a:t>
            </a:r>
            <a:r>
              <a:rPr lang="en" sz="1000"/>
              <a:t>, to increase </a:t>
            </a:r>
            <a:r>
              <a:rPr lang="en" sz="1000" i="1"/>
              <a:t>qij</a:t>
            </a:r>
            <a:endParaRPr sz="1000" i="1"/>
          </a:p>
        </p:txBody>
      </p:sp>
      <p:sp>
        <p:nvSpPr>
          <p:cNvPr id="1083" name="Google Shape;1083;p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83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0" name="Google Shape;109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50" y="3585323"/>
            <a:ext cx="4641301" cy="66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225" y="74254"/>
            <a:ext cx="3854000" cy="56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83"/>
          <p:cNvSpPr/>
          <p:nvPr/>
        </p:nvSpPr>
        <p:spPr>
          <a:xfrm>
            <a:off x="5571050" y="702000"/>
            <a:ext cx="1693800" cy="76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&gt; qij</a:t>
            </a:r>
            <a:r>
              <a:rPr lang="en"/>
              <a:t> and </a:t>
            </a:r>
            <a:r>
              <a:rPr lang="en" i="1"/>
              <a:t>yi &gt; yj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&lt; qij</a:t>
            </a:r>
            <a:r>
              <a:rPr lang="en"/>
              <a:t> and </a:t>
            </a:r>
            <a:r>
              <a:rPr lang="en" i="1"/>
              <a:t>yi &lt; yj</a:t>
            </a:r>
            <a:endParaRPr i="1"/>
          </a:p>
        </p:txBody>
      </p:sp>
      <p:sp>
        <p:nvSpPr>
          <p:cNvPr id="1093" name="Google Shape;1093;p83"/>
          <p:cNvSpPr/>
          <p:nvPr/>
        </p:nvSpPr>
        <p:spPr>
          <a:xfrm>
            <a:off x="7362925" y="702000"/>
            <a:ext cx="1693800" cy="76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&lt; qij</a:t>
            </a:r>
            <a:r>
              <a:rPr lang="en"/>
              <a:t> and </a:t>
            </a:r>
            <a:r>
              <a:rPr lang="en" i="1"/>
              <a:t>yi &gt; yj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&gt; qij</a:t>
            </a:r>
            <a:r>
              <a:rPr lang="en"/>
              <a:t> and </a:t>
            </a:r>
            <a:r>
              <a:rPr lang="en" i="1"/>
              <a:t>yi &lt; yj</a:t>
            </a:r>
            <a:endParaRPr i="1"/>
          </a:p>
        </p:txBody>
      </p:sp>
      <p:sp>
        <p:nvSpPr>
          <p:cNvPr id="1094" name="Google Shape;1094;p83"/>
          <p:cNvSpPr txBox="1"/>
          <p:nvPr/>
        </p:nvSpPr>
        <p:spPr>
          <a:xfrm>
            <a:off x="5676184" y="1914800"/>
            <a:ext cx="16938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pij</a:t>
            </a:r>
            <a:r>
              <a:rPr lang="en" sz="1000"/>
              <a:t> = 0.8 → close in high-d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qij</a:t>
            </a:r>
            <a:r>
              <a:rPr lang="en" sz="1000"/>
              <a:t> = 0.2 → far in low-d</a:t>
            </a:r>
            <a:endParaRPr sz="1000"/>
          </a:p>
        </p:txBody>
      </p:sp>
      <p:sp>
        <p:nvSpPr>
          <p:cNvPr id="1095" name="Google Shape;1095;p83"/>
          <p:cNvSpPr txBox="1"/>
          <p:nvPr/>
        </p:nvSpPr>
        <p:spPr>
          <a:xfrm>
            <a:off x="5631588" y="2888825"/>
            <a:ext cx="16197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Push </a:t>
            </a:r>
            <a:r>
              <a:rPr lang="en" sz="1000" i="1"/>
              <a:t>yi</a:t>
            </a:r>
            <a:r>
              <a:rPr lang="en" sz="1000"/>
              <a:t> further from </a:t>
            </a:r>
            <a:r>
              <a:rPr lang="en" sz="1000" i="1"/>
              <a:t>yj</a:t>
            </a:r>
            <a:r>
              <a:rPr lang="en" sz="1000"/>
              <a:t>???</a:t>
            </a:r>
            <a:endParaRPr sz="1000"/>
          </a:p>
        </p:txBody>
      </p:sp>
      <p:grpSp>
        <p:nvGrpSpPr>
          <p:cNvPr id="1096" name="Google Shape;1096;p83"/>
          <p:cNvGrpSpPr/>
          <p:nvPr/>
        </p:nvGrpSpPr>
        <p:grpSpPr>
          <a:xfrm>
            <a:off x="5586512" y="2274354"/>
            <a:ext cx="1709854" cy="607540"/>
            <a:chOff x="5353664" y="1690503"/>
            <a:chExt cx="2090797" cy="957359"/>
          </a:xfrm>
        </p:grpSpPr>
        <p:grpSp>
          <p:nvGrpSpPr>
            <p:cNvPr id="1097" name="Google Shape;1097;p83"/>
            <p:cNvGrpSpPr/>
            <p:nvPr/>
          </p:nvGrpSpPr>
          <p:grpSpPr>
            <a:xfrm>
              <a:off x="5353664" y="1690503"/>
              <a:ext cx="2090797" cy="957359"/>
              <a:chOff x="6575157" y="2699971"/>
              <a:chExt cx="2635237" cy="1523729"/>
            </a:xfrm>
          </p:grpSpPr>
          <p:cxnSp>
            <p:nvCxnSpPr>
              <p:cNvPr id="1098" name="Google Shape;1098;p83"/>
              <p:cNvCxnSpPr/>
              <p:nvPr/>
            </p:nvCxnSpPr>
            <p:spPr>
              <a:xfrm rot="10800000" flipH="1">
                <a:off x="6730295" y="3843677"/>
                <a:ext cx="24801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9" name="Google Shape;1099;p83"/>
              <p:cNvCxnSpPr/>
              <p:nvPr/>
            </p:nvCxnSpPr>
            <p:spPr>
              <a:xfrm>
                <a:off x="6784417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83"/>
              <p:cNvCxnSpPr/>
              <p:nvPr/>
            </p:nvCxnSpPr>
            <p:spPr>
              <a:xfrm>
                <a:off x="7223273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1" name="Google Shape;1101;p83"/>
              <p:cNvCxnSpPr/>
              <p:nvPr/>
            </p:nvCxnSpPr>
            <p:spPr>
              <a:xfrm>
                <a:off x="7762266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2" name="Google Shape;1102;p83"/>
              <p:cNvCxnSpPr/>
              <p:nvPr/>
            </p:nvCxnSpPr>
            <p:spPr>
              <a:xfrm>
                <a:off x="8297165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3" name="Google Shape;1103;p83"/>
              <p:cNvCxnSpPr/>
              <p:nvPr/>
            </p:nvCxnSpPr>
            <p:spPr>
              <a:xfrm>
                <a:off x="8827969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04" name="Google Shape;1104;p83"/>
              <p:cNvSpPr txBox="1"/>
              <p:nvPr/>
            </p:nvSpPr>
            <p:spPr>
              <a:xfrm>
                <a:off x="6575157" y="2715994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</a:t>
                </a:r>
                <a:endParaRPr/>
              </a:p>
            </p:txBody>
          </p:sp>
          <p:sp>
            <p:nvSpPr>
              <p:cNvPr id="1105" name="Google Shape;1105;p83"/>
              <p:cNvSpPr txBox="1"/>
              <p:nvPr/>
            </p:nvSpPr>
            <p:spPr>
              <a:xfrm>
                <a:off x="7004503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106" name="Google Shape;1106;p83"/>
              <p:cNvSpPr txBox="1"/>
              <p:nvPr/>
            </p:nvSpPr>
            <p:spPr>
              <a:xfrm>
                <a:off x="7541998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107" name="Google Shape;1107;p83"/>
              <p:cNvSpPr txBox="1"/>
              <p:nvPr/>
            </p:nvSpPr>
            <p:spPr>
              <a:xfrm>
                <a:off x="809142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1108" name="Google Shape;1108;p83"/>
              <p:cNvSpPr txBox="1"/>
              <p:nvPr/>
            </p:nvSpPr>
            <p:spPr>
              <a:xfrm>
                <a:off x="861663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4</a:t>
                </a:r>
                <a:endParaRPr/>
              </a:p>
            </p:txBody>
          </p:sp>
        </p:grpSp>
        <p:sp>
          <p:nvSpPr>
            <p:cNvPr id="1109" name="Google Shape;1109;p83"/>
            <p:cNvSpPr/>
            <p:nvPr/>
          </p:nvSpPr>
          <p:spPr>
            <a:xfrm>
              <a:off x="692202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yi</a:t>
              </a:r>
              <a:endParaRPr sz="800"/>
            </a:p>
          </p:txBody>
        </p:sp>
        <p:sp>
          <p:nvSpPr>
            <p:cNvPr id="1110" name="Google Shape;1110;p83"/>
            <p:cNvSpPr/>
            <p:nvPr/>
          </p:nvSpPr>
          <p:spPr>
            <a:xfrm>
              <a:off x="565245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yj</a:t>
              </a:r>
              <a:endParaRPr sz="800"/>
            </a:p>
          </p:txBody>
        </p:sp>
      </p:grpSp>
      <p:sp>
        <p:nvSpPr>
          <p:cNvPr id="1111" name="Google Shape;1111;p83"/>
          <p:cNvSpPr txBox="1"/>
          <p:nvPr/>
        </p:nvSpPr>
        <p:spPr>
          <a:xfrm>
            <a:off x="7399849" y="1892550"/>
            <a:ext cx="17919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pij</a:t>
            </a:r>
            <a:r>
              <a:rPr lang="en" sz="1000"/>
              <a:t> = 0.2 → far in high-d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qij</a:t>
            </a:r>
            <a:r>
              <a:rPr lang="en" sz="1000"/>
              <a:t> = 0.8 → close in low-d</a:t>
            </a:r>
            <a:endParaRPr sz="1000"/>
          </a:p>
        </p:txBody>
      </p:sp>
      <p:sp>
        <p:nvSpPr>
          <p:cNvPr id="1112" name="Google Shape;1112;p83"/>
          <p:cNvSpPr txBox="1"/>
          <p:nvPr/>
        </p:nvSpPr>
        <p:spPr>
          <a:xfrm>
            <a:off x="7485950" y="2877700"/>
            <a:ext cx="16197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Push </a:t>
            </a:r>
            <a:r>
              <a:rPr lang="en" sz="1000" i="1"/>
              <a:t>yi</a:t>
            </a:r>
            <a:r>
              <a:rPr lang="en" sz="1000"/>
              <a:t> closer to </a:t>
            </a:r>
            <a:r>
              <a:rPr lang="en" sz="1000" i="1"/>
              <a:t>yj</a:t>
            </a:r>
            <a:r>
              <a:rPr lang="en" sz="1000"/>
              <a:t>???</a:t>
            </a:r>
            <a:endParaRPr sz="1000"/>
          </a:p>
        </p:txBody>
      </p:sp>
      <p:grpSp>
        <p:nvGrpSpPr>
          <p:cNvPr id="1113" name="Google Shape;1113;p83"/>
          <p:cNvGrpSpPr/>
          <p:nvPr/>
        </p:nvGrpSpPr>
        <p:grpSpPr>
          <a:xfrm>
            <a:off x="7359974" y="2262641"/>
            <a:ext cx="1709854" cy="607540"/>
            <a:chOff x="5353664" y="1690503"/>
            <a:chExt cx="2090797" cy="957359"/>
          </a:xfrm>
        </p:grpSpPr>
        <p:grpSp>
          <p:nvGrpSpPr>
            <p:cNvPr id="1114" name="Google Shape;1114;p83"/>
            <p:cNvGrpSpPr/>
            <p:nvPr/>
          </p:nvGrpSpPr>
          <p:grpSpPr>
            <a:xfrm>
              <a:off x="5353664" y="1690503"/>
              <a:ext cx="2090797" cy="957359"/>
              <a:chOff x="6575157" y="2699971"/>
              <a:chExt cx="2635237" cy="1523729"/>
            </a:xfrm>
          </p:grpSpPr>
          <p:cxnSp>
            <p:nvCxnSpPr>
              <p:cNvPr id="1115" name="Google Shape;1115;p83"/>
              <p:cNvCxnSpPr/>
              <p:nvPr/>
            </p:nvCxnSpPr>
            <p:spPr>
              <a:xfrm rot="10800000" flipH="1">
                <a:off x="6730295" y="3843677"/>
                <a:ext cx="24801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6" name="Google Shape;1116;p83"/>
              <p:cNvCxnSpPr/>
              <p:nvPr/>
            </p:nvCxnSpPr>
            <p:spPr>
              <a:xfrm>
                <a:off x="6784417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83"/>
              <p:cNvCxnSpPr/>
              <p:nvPr/>
            </p:nvCxnSpPr>
            <p:spPr>
              <a:xfrm>
                <a:off x="7223273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8" name="Google Shape;1118;p83"/>
              <p:cNvCxnSpPr/>
              <p:nvPr/>
            </p:nvCxnSpPr>
            <p:spPr>
              <a:xfrm>
                <a:off x="7762266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9" name="Google Shape;1119;p83"/>
              <p:cNvCxnSpPr/>
              <p:nvPr/>
            </p:nvCxnSpPr>
            <p:spPr>
              <a:xfrm>
                <a:off x="8297165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0" name="Google Shape;1120;p83"/>
              <p:cNvCxnSpPr/>
              <p:nvPr/>
            </p:nvCxnSpPr>
            <p:spPr>
              <a:xfrm>
                <a:off x="8827969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1" name="Google Shape;1121;p83"/>
              <p:cNvSpPr txBox="1"/>
              <p:nvPr/>
            </p:nvSpPr>
            <p:spPr>
              <a:xfrm>
                <a:off x="6575157" y="2715994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</a:t>
                </a:r>
                <a:endParaRPr/>
              </a:p>
            </p:txBody>
          </p:sp>
          <p:sp>
            <p:nvSpPr>
              <p:cNvPr id="1122" name="Google Shape;1122;p83"/>
              <p:cNvSpPr txBox="1"/>
              <p:nvPr/>
            </p:nvSpPr>
            <p:spPr>
              <a:xfrm>
                <a:off x="7004503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123" name="Google Shape;1123;p83"/>
              <p:cNvSpPr txBox="1"/>
              <p:nvPr/>
            </p:nvSpPr>
            <p:spPr>
              <a:xfrm>
                <a:off x="7541998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124" name="Google Shape;1124;p83"/>
              <p:cNvSpPr txBox="1"/>
              <p:nvPr/>
            </p:nvSpPr>
            <p:spPr>
              <a:xfrm>
                <a:off x="809142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1125" name="Google Shape;1125;p83"/>
              <p:cNvSpPr txBox="1"/>
              <p:nvPr/>
            </p:nvSpPr>
            <p:spPr>
              <a:xfrm>
                <a:off x="861663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4</a:t>
                </a:r>
                <a:endParaRPr/>
              </a:p>
            </p:txBody>
          </p:sp>
        </p:grpSp>
        <p:sp>
          <p:nvSpPr>
            <p:cNvPr id="1126" name="Google Shape;1126;p83"/>
            <p:cNvSpPr/>
            <p:nvPr/>
          </p:nvSpPr>
          <p:spPr>
            <a:xfrm>
              <a:off x="692202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yi</a:t>
              </a:r>
              <a:endParaRPr sz="800"/>
            </a:p>
          </p:txBody>
        </p:sp>
        <p:sp>
          <p:nvSpPr>
            <p:cNvPr id="1127" name="Google Shape;1127;p83"/>
            <p:cNvSpPr/>
            <p:nvPr/>
          </p:nvSpPr>
          <p:spPr>
            <a:xfrm>
              <a:off x="565245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yj</a:t>
              </a:r>
              <a:endParaRPr sz="800"/>
            </a:p>
          </p:txBody>
        </p:sp>
      </p:grpSp>
      <p:sp>
        <p:nvSpPr>
          <p:cNvPr id="1128" name="Google Shape;1128;p83"/>
          <p:cNvSpPr/>
          <p:nvPr/>
        </p:nvSpPr>
        <p:spPr>
          <a:xfrm>
            <a:off x="5761078" y="1647830"/>
            <a:ext cx="1329900" cy="23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83"/>
          <p:cNvSpPr/>
          <p:nvPr/>
        </p:nvSpPr>
        <p:spPr>
          <a:xfrm rot="10800000">
            <a:off x="7485950" y="1640950"/>
            <a:ext cx="1329900" cy="23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83"/>
          <p:cNvSpPr/>
          <p:nvPr/>
        </p:nvSpPr>
        <p:spPr>
          <a:xfrm>
            <a:off x="1979550" y="3446400"/>
            <a:ext cx="592800" cy="941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83"/>
          <p:cNvSpPr txBox="1"/>
          <p:nvPr/>
        </p:nvSpPr>
        <p:spPr>
          <a:xfrm>
            <a:off x="5947723" y="3182538"/>
            <a:ext cx="3122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Think we want to push </a:t>
            </a:r>
            <a:r>
              <a:rPr lang="en" sz="1000" i="1"/>
              <a:t>yi </a:t>
            </a:r>
            <a:r>
              <a:rPr lang="en" sz="1000"/>
              <a:t>further to </a:t>
            </a:r>
            <a:r>
              <a:rPr lang="en" sz="1000" i="1"/>
              <a:t>yj</a:t>
            </a:r>
            <a:r>
              <a:rPr lang="en" sz="1000"/>
              <a:t>, to decrease </a:t>
            </a:r>
            <a:r>
              <a:rPr lang="en" sz="1000" i="1"/>
              <a:t>qij</a:t>
            </a:r>
            <a:endParaRPr sz="1000" i="1"/>
          </a:p>
        </p:txBody>
      </p:sp>
      <p:sp>
        <p:nvSpPr>
          <p:cNvPr id="1132" name="Google Shape;1132;p8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4"/>
          <p:cNvSpPr/>
          <p:nvPr/>
        </p:nvSpPr>
        <p:spPr>
          <a:xfrm>
            <a:off x="561425" y="2579225"/>
            <a:ext cx="4641300" cy="23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9" name="Google Shape;113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50" y="3585323"/>
            <a:ext cx="4641301" cy="66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225" y="74254"/>
            <a:ext cx="3854000" cy="56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84"/>
          <p:cNvSpPr/>
          <p:nvPr/>
        </p:nvSpPr>
        <p:spPr>
          <a:xfrm>
            <a:off x="5571050" y="702000"/>
            <a:ext cx="1693800" cy="76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&gt; qij</a:t>
            </a:r>
            <a:r>
              <a:rPr lang="en"/>
              <a:t> and </a:t>
            </a:r>
            <a:r>
              <a:rPr lang="en" i="1"/>
              <a:t>yi &gt; yj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&lt; qij</a:t>
            </a:r>
            <a:r>
              <a:rPr lang="en"/>
              <a:t> and </a:t>
            </a:r>
            <a:r>
              <a:rPr lang="en" i="1"/>
              <a:t>yi &lt; yj</a:t>
            </a:r>
            <a:endParaRPr i="1"/>
          </a:p>
        </p:txBody>
      </p:sp>
      <p:sp>
        <p:nvSpPr>
          <p:cNvPr id="1142" name="Google Shape;1142;p84"/>
          <p:cNvSpPr/>
          <p:nvPr/>
        </p:nvSpPr>
        <p:spPr>
          <a:xfrm>
            <a:off x="7362925" y="702000"/>
            <a:ext cx="1693800" cy="767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&lt; qij</a:t>
            </a:r>
            <a:r>
              <a:rPr lang="en"/>
              <a:t> and </a:t>
            </a:r>
            <a:r>
              <a:rPr lang="en" i="1"/>
              <a:t>yi &gt; yj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pij &gt; qij</a:t>
            </a:r>
            <a:r>
              <a:rPr lang="en"/>
              <a:t> and </a:t>
            </a:r>
            <a:r>
              <a:rPr lang="en" i="1"/>
              <a:t>yi &lt; yj</a:t>
            </a:r>
            <a:endParaRPr i="1"/>
          </a:p>
        </p:txBody>
      </p:sp>
      <p:sp>
        <p:nvSpPr>
          <p:cNvPr id="1143" name="Google Shape;1143;p84"/>
          <p:cNvSpPr txBox="1"/>
          <p:nvPr/>
        </p:nvSpPr>
        <p:spPr>
          <a:xfrm>
            <a:off x="5676184" y="1914800"/>
            <a:ext cx="16938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pij</a:t>
            </a:r>
            <a:r>
              <a:rPr lang="en" sz="1000"/>
              <a:t> = 0.8 → close in high-d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qij</a:t>
            </a:r>
            <a:r>
              <a:rPr lang="en" sz="1000"/>
              <a:t> = 0.2 → far in low-d</a:t>
            </a:r>
            <a:endParaRPr sz="1000"/>
          </a:p>
        </p:txBody>
      </p:sp>
      <p:sp>
        <p:nvSpPr>
          <p:cNvPr id="1144" name="Google Shape;1144;p84"/>
          <p:cNvSpPr txBox="1"/>
          <p:nvPr/>
        </p:nvSpPr>
        <p:spPr>
          <a:xfrm>
            <a:off x="5631588" y="2888825"/>
            <a:ext cx="16197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Push </a:t>
            </a:r>
            <a:r>
              <a:rPr lang="en" sz="1000" i="1"/>
              <a:t>yi</a:t>
            </a:r>
            <a:r>
              <a:rPr lang="en" sz="1000"/>
              <a:t> further from </a:t>
            </a:r>
            <a:r>
              <a:rPr lang="en" sz="1000" i="1"/>
              <a:t>yj</a:t>
            </a:r>
            <a:r>
              <a:rPr lang="en" sz="1000"/>
              <a:t>???</a:t>
            </a:r>
            <a:endParaRPr sz="1000"/>
          </a:p>
        </p:txBody>
      </p:sp>
      <p:grpSp>
        <p:nvGrpSpPr>
          <p:cNvPr id="1145" name="Google Shape;1145;p84"/>
          <p:cNvGrpSpPr/>
          <p:nvPr/>
        </p:nvGrpSpPr>
        <p:grpSpPr>
          <a:xfrm>
            <a:off x="5586512" y="2274354"/>
            <a:ext cx="1709854" cy="607540"/>
            <a:chOff x="5353664" y="1690503"/>
            <a:chExt cx="2090797" cy="957359"/>
          </a:xfrm>
        </p:grpSpPr>
        <p:grpSp>
          <p:nvGrpSpPr>
            <p:cNvPr id="1146" name="Google Shape;1146;p84"/>
            <p:cNvGrpSpPr/>
            <p:nvPr/>
          </p:nvGrpSpPr>
          <p:grpSpPr>
            <a:xfrm>
              <a:off x="5353664" y="1690503"/>
              <a:ext cx="2090797" cy="957359"/>
              <a:chOff x="6575157" y="2699971"/>
              <a:chExt cx="2635237" cy="1523729"/>
            </a:xfrm>
          </p:grpSpPr>
          <p:cxnSp>
            <p:nvCxnSpPr>
              <p:cNvPr id="1147" name="Google Shape;1147;p84"/>
              <p:cNvCxnSpPr/>
              <p:nvPr/>
            </p:nvCxnSpPr>
            <p:spPr>
              <a:xfrm rot="10800000" flipH="1">
                <a:off x="6730295" y="3843677"/>
                <a:ext cx="24801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84"/>
              <p:cNvCxnSpPr/>
              <p:nvPr/>
            </p:nvCxnSpPr>
            <p:spPr>
              <a:xfrm>
                <a:off x="6784417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84"/>
              <p:cNvCxnSpPr/>
              <p:nvPr/>
            </p:nvCxnSpPr>
            <p:spPr>
              <a:xfrm>
                <a:off x="7223273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0" name="Google Shape;1150;p84"/>
              <p:cNvCxnSpPr/>
              <p:nvPr/>
            </p:nvCxnSpPr>
            <p:spPr>
              <a:xfrm>
                <a:off x="7762266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1" name="Google Shape;1151;p84"/>
              <p:cNvCxnSpPr/>
              <p:nvPr/>
            </p:nvCxnSpPr>
            <p:spPr>
              <a:xfrm>
                <a:off x="8297165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84"/>
              <p:cNvCxnSpPr/>
              <p:nvPr/>
            </p:nvCxnSpPr>
            <p:spPr>
              <a:xfrm>
                <a:off x="8827969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53" name="Google Shape;1153;p84"/>
              <p:cNvSpPr txBox="1"/>
              <p:nvPr/>
            </p:nvSpPr>
            <p:spPr>
              <a:xfrm>
                <a:off x="6575157" y="2715994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</a:t>
                </a:r>
                <a:endParaRPr/>
              </a:p>
            </p:txBody>
          </p:sp>
          <p:sp>
            <p:nvSpPr>
              <p:cNvPr id="1154" name="Google Shape;1154;p84"/>
              <p:cNvSpPr txBox="1"/>
              <p:nvPr/>
            </p:nvSpPr>
            <p:spPr>
              <a:xfrm>
                <a:off x="7004503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155" name="Google Shape;1155;p84"/>
              <p:cNvSpPr txBox="1"/>
              <p:nvPr/>
            </p:nvSpPr>
            <p:spPr>
              <a:xfrm>
                <a:off x="7541998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156" name="Google Shape;1156;p84"/>
              <p:cNvSpPr txBox="1"/>
              <p:nvPr/>
            </p:nvSpPr>
            <p:spPr>
              <a:xfrm>
                <a:off x="809142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1157" name="Google Shape;1157;p84"/>
              <p:cNvSpPr txBox="1"/>
              <p:nvPr/>
            </p:nvSpPr>
            <p:spPr>
              <a:xfrm>
                <a:off x="861663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4</a:t>
                </a:r>
                <a:endParaRPr/>
              </a:p>
            </p:txBody>
          </p:sp>
        </p:grpSp>
        <p:sp>
          <p:nvSpPr>
            <p:cNvPr id="1158" name="Google Shape;1158;p84"/>
            <p:cNvSpPr/>
            <p:nvPr/>
          </p:nvSpPr>
          <p:spPr>
            <a:xfrm>
              <a:off x="692202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yi</a:t>
              </a:r>
              <a:endParaRPr sz="800"/>
            </a:p>
          </p:txBody>
        </p:sp>
        <p:sp>
          <p:nvSpPr>
            <p:cNvPr id="1159" name="Google Shape;1159;p84"/>
            <p:cNvSpPr/>
            <p:nvPr/>
          </p:nvSpPr>
          <p:spPr>
            <a:xfrm>
              <a:off x="565245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yj</a:t>
              </a:r>
              <a:endParaRPr sz="800"/>
            </a:p>
          </p:txBody>
        </p:sp>
      </p:grpSp>
      <p:sp>
        <p:nvSpPr>
          <p:cNvPr id="1160" name="Google Shape;1160;p84"/>
          <p:cNvSpPr txBox="1"/>
          <p:nvPr/>
        </p:nvSpPr>
        <p:spPr>
          <a:xfrm>
            <a:off x="7399849" y="1892550"/>
            <a:ext cx="17919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pij</a:t>
            </a:r>
            <a:r>
              <a:rPr lang="en" sz="1000"/>
              <a:t> = 0.2 → far in high-d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qij</a:t>
            </a:r>
            <a:r>
              <a:rPr lang="en" sz="1000"/>
              <a:t> = 0.8 → close in low-d</a:t>
            </a:r>
            <a:endParaRPr sz="1000"/>
          </a:p>
        </p:txBody>
      </p:sp>
      <p:sp>
        <p:nvSpPr>
          <p:cNvPr id="1161" name="Google Shape;1161;p84"/>
          <p:cNvSpPr txBox="1"/>
          <p:nvPr/>
        </p:nvSpPr>
        <p:spPr>
          <a:xfrm>
            <a:off x="7485950" y="2877700"/>
            <a:ext cx="16197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Push </a:t>
            </a:r>
            <a:r>
              <a:rPr lang="en" sz="1000" i="1"/>
              <a:t>yi</a:t>
            </a:r>
            <a:r>
              <a:rPr lang="en" sz="1000"/>
              <a:t> closer to </a:t>
            </a:r>
            <a:r>
              <a:rPr lang="en" sz="1000" i="1"/>
              <a:t>yj</a:t>
            </a:r>
            <a:r>
              <a:rPr lang="en" sz="1000"/>
              <a:t>???</a:t>
            </a:r>
            <a:endParaRPr sz="1000"/>
          </a:p>
        </p:txBody>
      </p:sp>
      <p:grpSp>
        <p:nvGrpSpPr>
          <p:cNvPr id="1162" name="Google Shape;1162;p84"/>
          <p:cNvGrpSpPr/>
          <p:nvPr/>
        </p:nvGrpSpPr>
        <p:grpSpPr>
          <a:xfrm>
            <a:off x="7359974" y="2262641"/>
            <a:ext cx="1709854" cy="607540"/>
            <a:chOff x="5353664" y="1690503"/>
            <a:chExt cx="2090797" cy="957359"/>
          </a:xfrm>
        </p:grpSpPr>
        <p:grpSp>
          <p:nvGrpSpPr>
            <p:cNvPr id="1163" name="Google Shape;1163;p84"/>
            <p:cNvGrpSpPr/>
            <p:nvPr/>
          </p:nvGrpSpPr>
          <p:grpSpPr>
            <a:xfrm>
              <a:off x="5353664" y="1690503"/>
              <a:ext cx="2090797" cy="957359"/>
              <a:chOff x="6575157" y="2699971"/>
              <a:chExt cx="2635237" cy="1523729"/>
            </a:xfrm>
          </p:grpSpPr>
          <p:cxnSp>
            <p:nvCxnSpPr>
              <p:cNvPr id="1164" name="Google Shape;1164;p84"/>
              <p:cNvCxnSpPr/>
              <p:nvPr/>
            </p:nvCxnSpPr>
            <p:spPr>
              <a:xfrm rot="10800000" flipH="1">
                <a:off x="6730295" y="3843677"/>
                <a:ext cx="24801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5" name="Google Shape;1165;p84"/>
              <p:cNvCxnSpPr/>
              <p:nvPr/>
            </p:nvCxnSpPr>
            <p:spPr>
              <a:xfrm>
                <a:off x="6784417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6" name="Google Shape;1166;p84"/>
              <p:cNvCxnSpPr/>
              <p:nvPr/>
            </p:nvCxnSpPr>
            <p:spPr>
              <a:xfrm>
                <a:off x="7223273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7" name="Google Shape;1167;p84"/>
              <p:cNvCxnSpPr/>
              <p:nvPr/>
            </p:nvCxnSpPr>
            <p:spPr>
              <a:xfrm>
                <a:off x="7762266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8" name="Google Shape;1168;p84"/>
              <p:cNvCxnSpPr/>
              <p:nvPr/>
            </p:nvCxnSpPr>
            <p:spPr>
              <a:xfrm>
                <a:off x="8297165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9" name="Google Shape;1169;p84"/>
              <p:cNvCxnSpPr/>
              <p:nvPr/>
            </p:nvCxnSpPr>
            <p:spPr>
              <a:xfrm>
                <a:off x="8827969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70" name="Google Shape;1170;p84"/>
              <p:cNvSpPr txBox="1"/>
              <p:nvPr/>
            </p:nvSpPr>
            <p:spPr>
              <a:xfrm>
                <a:off x="6575157" y="2715994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</a:t>
                </a:r>
                <a:endParaRPr/>
              </a:p>
            </p:txBody>
          </p:sp>
          <p:sp>
            <p:nvSpPr>
              <p:cNvPr id="1171" name="Google Shape;1171;p84"/>
              <p:cNvSpPr txBox="1"/>
              <p:nvPr/>
            </p:nvSpPr>
            <p:spPr>
              <a:xfrm>
                <a:off x="7004503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172" name="Google Shape;1172;p84"/>
              <p:cNvSpPr txBox="1"/>
              <p:nvPr/>
            </p:nvSpPr>
            <p:spPr>
              <a:xfrm>
                <a:off x="7541998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173" name="Google Shape;1173;p84"/>
              <p:cNvSpPr txBox="1"/>
              <p:nvPr/>
            </p:nvSpPr>
            <p:spPr>
              <a:xfrm>
                <a:off x="809142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1174" name="Google Shape;1174;p84"/>
              <p:cNvSpPr txBox="1"/>
              <p:nvPr/>
            </p:nvSpPr>
            <p:spPr>
              <a:xfrm>
                <a:off x="861663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4</a:t>
                </a:r>
                <a:endParaRPr/>
              </a:p>
            </p:txBody>
          </p:sp>
        </p:grpSp>
        <p:sp>
          <p:nvSpPr>
            <p:cNvPr id="1175" name="Google Shape;1175;p84"/>
            <p:cNvSpPr/>
            <p:nvPr/>
          </p:nvSpPr>
          <p:spPr>
            <a:xfrm>
              <a:off x="692202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yi</a:t>
              </a:r>
              <a:endParaRPr sz="800"/>
            </a:p>
          </p:txBody>
        </p:sp>
        <p:sp>
          <p:nvSpPr>
            <p:cNvPr id="1176" name="Google Shape;1176;p84"/>
            <p:cNvSpPr/>
            <p:nvPr/>
          </p:nvSpPr>
          <p:spPr>
            <a:xfrm>
              <a:off x="565245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yj</a:t>
              </a:r>
              <a:endParaRPr sz="800"/>
            </a:p>
          </p:txBody>
        </p:sp>
      </p:grpSp>
      <p:sp>
        <p:nvSpPr>
          <p:cNvPr id="1177" name="Google Shape;1177;p84"/>
          <p:cNvSpPr/>
          <p:nvPr/>
        </p:nvSpPr>
        <p:spPr>
          <a:xfrm>
            <a:off x="5761078" y="1647830"/>
            <a:ext cx="1329900" cy="23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84"/>
          <p:cNvSpPr/>
          <p:nvPr/>
        </p:nvSpPr>
        <p:spPr>
          <a:xfrm rot="10800000">
            <a:off x="7485950" y="1640950"/>
            <a:ext cx="1329900" cy="23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84"/>
          <p:cNvSpPr/>
          <p:nvPr/>
        </p:nvSpPr>
        <p:spPr>
          <a:xfrm>
            <a:off x="1979550" y="3446400"/>
            <a:ext cx="592800" cy="941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84"/>
          <p:cNvSpPr txBox="1"/>
          <p:nvPr/>
        </p:nvSpPr>
        <p:spPr>
          <a:xfrm>
            <a:off x="5506956" y="3508773"/>
            <a:ext cx="17919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pij</a:t>
            </a:r>
            <a:r>
              <a:rPr lang="en" sz="1000"/>
              <a:t> = 0.2 → far in high-d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qij</a:t>
            </a:r>
            <a:r>
              <a:rPr lang="en" sz="1000"/>
              <a:t> = 0.8 → close in low-d</a:t>
            </a:r>
            <a:endParaRPr sz="1000"/>
          </a:p>
        </p:txBody>
      </p:sp>
      <p:sp>
        <p:nvSpPr>
          <p:cNvPr id="1181" name="Google Shape;1181;p84"/>
          <p:cNvSpPr txBox="1"/>
          <p:nvPr/>
        </p:nvSpPr>
        <p:spPr>
          <a:xfrm>
            <a:off x="5608100" y="4537650"/>
            <a:ext cx="16197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Push </a:t>
            </a:r>
            <a:r>
              <a:rPr lang="en" sz="1000" i="1"/>
              <a:t>yi</a:t>
            </a:r>
            <a:r>
              <a:rPr lang="en" sz="1000"/>
              <a:t> closer to </a:t>
            </a:r>
            <a:r>
              <a:rPr lang="en" sz="1000" i="1"/>
              <a:t>yj</a:t>
            </a:r>
            <a:r>
              <a:rPr lang="en" sz="1000"/>
              <a:t>???</a:t>
            </a:r>
            <a:endParaRPr sz="1000"/>
          </a:p>
        </p:txBody>
      </p:sp>
      <p:grpSp>
        <p:nvGrpSpPr>
          <p:cNvPr id="1182" name="Google Shape;1182;p84"/>
          <p:cNvGrpSpPr/>
          <p:nvPr/>
        </p:nvGrpSpPr>
        <p:grpSpPr>
          <a:xfrm>
            <a:off x="5531174" y="3862841"/>
            <a:ext cx="1709854" cy="607540"/>
            <a:chOff x="5353664" y="1690503"/>
            <a:chExt cx="2090797" cy="957359"/>
          </a:xfrm>
        </p:grpSpPr>
        <p:grpSp>
          <p:nvGrpSpPr>
            <p:cNvPr id="1183" name="Google Shape;1183;p84"/>
            <p:cNvGrpSpPr/>
            <p:nvPr/>
          </p:nvGrpSpPr>
          <p:grpSpPr>
            <a:xfrm>
              <a:off x="5353664" y="1690503"/>
              <a:ext cx="2090797" cy="957359"/>
              <a:chOff x="6575157" y="2699971"/>
              <a:chExt cx="2635237" cy="1523729"/>
            </a:xfrm>
          </p:grpSpPr>
          <p:cxnSp>
            <p:nvCxnSpPr>
              <p:cNvPr id="1184" name="Google Shape;1184;p84"/>
              <p:cNvCxnSpPr/>
              <p:nvPr/>
            </p:nvCxnSpPr>
            <p:spPr>
              <a:xfrm rot="10800000" flipH="1">
                <a:off x="6730295" y="3843677"/>
                <a:ext cx="24801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5" name="Google Shape;1185;p84"/>
              <p:cNvCxnSpPr/>
              <p:nvPr/>
            </p:nvCxnSpPr>
            <p:spPr>
              <a:xfrm>
                <a:off x="6784417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6" name="Google Shape;1186;p84"/>
              <p:cNvCxnSpPr/>
              <p:nvPr/>
            </p:nvCxnSpPr>
            <p:spPr>
              <a:xfrm>
                <a:off x="7223273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7" name="Google Shape;1187;p84"/>
              <p:cNvCxnSpPr/>
              <p:nvPr/>
            </p:nvCxnSpPr>
            <p:spPr>
              <a:xfrm>
                <a:off x="7762266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8" name="Google Shape;1188;p84"/>
              <p:cNvCxnSpPr/>
              <p:nvPr/>
            </p:nvCxnSpPr>
            <p:spPr>
              <a:xfrm>
                <a:off x="8297165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9" name="Google Shape;1189;p84"/>
              <p:cNvCxnSpPr/>
              <p:nvPr/>
            </p:nvCxnSpPr>
            <p:spPr>
              <a:xfrm>
                <a:off x="8827969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0" name="Google Shape;1190;p84"/>
              <p:cNvSpPr txBox="1"/>
              <p:nvPr/>
            </p:nvSpPr>
            <p:spPr>
              <a:xfrm>
                <a:off x="6575157" y="2715994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</a:t>
                </a:r>
                <a:endParaRPr/>
              </a:p>
            </p:txBody>
          </p:sp>
          <p:sp>
            <p:nvSpPr>
              <p:cNvPr id="1191" name="Google Shape;1191;p84"/>
              <p:cNvSpPr txBox="1"/>
              <p:nvPr/>
            </p:nvSpPr>
            <p:spPr>
              <a:xfrm>
                <a:off x="7004503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192" name="Google Shape;1192;p84"/>
              <p:cNvSpPr txBox="1"/>
              <p:nvPr/>
            </p:nvSpPr>
            <p:spPr>
              <a:xfrm>
                <a:off x="7541998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193" name="Google Shape;1193;p84"/>
              <p:cNvSpPr txBox="1"/>
              <p:nvPr/>
            </p:nvSpPr>
            <p:spPr>
              <a:xfrm>
                <a:off x="809142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1194" name="Google Shape;1194;p84"/>
              <p:cNvSpPr txBox="1"/>
              <p:nvPr/>
            </p:nvSpPr>
            <p:spPr>
              <a:xfrm>
                <a:off x="861663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4</a:t>
                </a:r>
                <a:endParaRPr/>
              </a:p>
            </p:txBody>
          </p:sp>
        </p:grpSp>
        <p:sp>
          <p:nvSpPr>
            <p:cNvPr id="1195" name="Google Shape;1195;p84"/>
            <p:cNvSpPr/>
            <p:nvPr/>
          </p:nvSpPr>
          <p:spPr>
            <a:xfrm>
              <a:off x="692202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yj</a:t>
              </a:r>
              <a:endParaRPr sz="800"/>
            </a:p>
          </p:txBody>
        </p:sp>
        <p:sp>
          <p:nvSpPr>
            <p:cNvPr id="1196" name="Google Shape;1196;p84"/>
            <p:cNvSpPr/>
            <p:nvPr/>
          </p:nvSpPr>
          <p:spPr>
            <a:xfrm>
              <a:off x="565245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yi</a:t>
              </a:r>
              <a:endParaRPr sz="800"/>
            </a:p>
          </p:txBody>
        </p:sp>
      </p:grpSp>
      <p:sp>
        <p:nvSpPr>
          <p:cNvPr id="1197" name="Google Shape;1197;p84"/>
          <p:cNvSpPr txBox="1"/>
          <p:nvPr/>
        </p:nvSpPr>
        <p:spPr>
          <a:xfrm>
            <a:off x="7419787" y="3492750"/>
            <a:ext cx="17919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pij</a:t>
            </a:r>
            <a:r>
              <a:rPr lang="en" sz="1000"/>
              <a:t> = 0.8 → close in high-d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qij</a:t>
            </a:r>
            <a:r>
              <a:rPr lang="en" sz="1000"/>
              <a:t> = 0.2 → far in low-d</a:t>
            </a:r>
            <a:endParaRPr sz="1000"/>
          </a:p>
        </p:txBody>
      </p:sp>
      <p:sp>
        <p:nvSpPr>
          <p:cNvPr id="1198" name="Google Shape;1198;p84"/>
          <p:cNvSpPr txBox="1"/>
          <p:nvPr/>
        </p:nvSpPr>
        <p:spPr>
          <a:xfrm>
            <a:off x="7485938" y="4553673"/>
            <a:ext cx="16197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Push </a:t>
            </a:r>
            <a:r>
              <a:rPr lang="en" sz="1000" i="1"/>
              <a:t>yi</a:t>
            </a:r>
            <a:r>
              <a:rPr lang="en" sz="1000"/>
              <a:t> further from </a:t>
            </a:r>
            <a:r>
              <a:rPr lang="en" sz="1000" i="1"/>
              <a:t>yj</a:t>
            </a:r>
            <a:r>
              <a:rPr lang="en" sz="1000"/>
              <a:t>???</a:t>
            </a:r>
            <a:endParaRPr sz="1000"/>
          </a:p>
        </p:txBody>
      </p:sp>
      <p:grpSp>
        <p:nvGrpSpPr>
          <p:cNvPr id="1199" name="Google Shape;1199;p84"/>
          <p:cNvGrpSpPr/>
          <p:nvPr/>
        </p:nvGrpSpPr>
        <p:grpSpPr>
          <a:xfrm>
            <a:off x="7379912" y="3862841"/>
            <a:ext cx="1709854" cy="607540"/>
            <a:chOff x="5353664" y="1690503"/>
            <a:chExt cx="2090797" cy="957359"/>
          </a:xfrm>
        </p:grpSpPr>
        <p:grpSp>
          <p:nvGrpSpPr>
            <p:cNvPr id="1200" name="Google Shape;1200;p84"/>
            <p:cNvGrpSpPr/>
            <p:nvPr/>
          </p:nvGrpSpPr>
          <p:grpSpPr>
            <a:xfrm>
              <a:off x="5353664" y="1690503"/>
              <a:ext cx="2090797" cy="957359"/>
              <a:chOff x="6575157" y="2699971"/>
              <a:chExt cx="2635237" cy="1523729"/>
            </a:xfrm>
          </p:grpSpPr>
          <p:cxnSp>
            <p:nvCxnSpPr>
              <p:cNvPr id="1201" name="Google Shape;1201;p84"/>
              <p:cNvCxnSpPr/>
              <p:nvPr/>
            </p:nvCxnSpPr>
            <p:spPr>
              <a:xfrm rot="10800000" flipH="1">
                <a:off x="6730295" y="3843677"/>
                <a:ext cx="24801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2" name="Google Shape;1202;p84"/>
              <p:cNvCxnSpPr/>
              <p:nvPr/>
            </p:nvCxnSpPr>
            <p:spPr>
              <a:xfrm>
                <a:off x="6784417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3" name="Google Shape;1203;p84"/>
              <p:cNvCxnSpPr/>
              <p:nvPr/>
            </p:nvCxnSpPr>
            <p:spPr>
              <a:xfrm>
                <a:off x="7223273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4" name="Google Shape;1204;p84"/>
              <p:cNvCxnSpPr/>
              <p:nvPr/>
            </p:nvCxnSpPr>
            <p:spPr>
              <a:xfrm>
                <a:off x="7762266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5" name="Google Shape;1205;p84"/>
              <p:cNvCxnSpPr/>
              <p:nvPr/>
            </p:nvCxnSpPr>
            <p:spPr>
              <a:xfrm>
                <a:off x="8297165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6" name="Google Shape;1206;p84"/>
              <p:cNvCxnSpPr/>
              <p:nvPr/>
            </p:nvCxnSpPr>
            <p:spPr>
              <a:xfrm>
                <a:off x="8827969" y="3470400"/>
                <a:ext cx="0" cy="75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7" name="Google Shape;1207;p84"/>
              <p:cNvSpPr txBox="1"/>
              <p:nvPr/>
            </p:nvSpPr>
            <p:spPr>
              <a:xfrm>
                <a:off x="6575157" y="2715994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</a:t>
                </a:r>
                <a:endParaRPr/>
              </a:p>
            </p:txBody>
          </p:sp>
          <p:sp>
            <p:nvSpPr>
              <p:cNvPr id="1208" name="Google Shape;1208;p84"/>
              <p:cNvSpPr txBox="1"/>
              <p:nvPr/>
            </p:nvSpPr>
            <p:spPr>
              <a:xfrm>
                <a:off x="7004503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209" name="Google Shape;1209;p84"/>
              <p:cNvSpPr txBox="1"/>
              <p:nvPr/>
            </p:nvSpPr>
            <p:spPr>
              <a:xfrm>
                <a:off x="7541998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210" name="Google Shape;1210;p84"/>
              <p:cNvSpPr txBox="1"/>
              <p:nvPr/>
            </p:nvSpPr>
            <p:spPr>
              <a:xfrm>
                <a:off x="809142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1211" name="Google Shape;1211;p84"/>
              <p:cNvSpPr txBox="1"/>
              <p:nvPr/>
            </p:nvSpPr>
            <p:spPr>
              <a:xfrm>
                <a:off x="8616631" y="2699971"/>
                <a:ext cx="240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4</a:t>
                </a:r>
                <a:endParaRPr/>
              </a:p>
            </p:txBody>
          </p:sp>
        </p:grpSp>
        <p:sp>
          <p:nvSpPr>
            <p:cNvPr id="1212" name="Google Shape;1212;p84"/>
            <p:cNvSpPr/>
            <p:nvPr/>
          </p:nvSpPr>
          <p:spPr>
            <a:xfrm>
              <a:off x="692202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yj</a:t>
              </a:r>
              <a:endParaRPr sz="800"/>
            </a:p>
          </p:txBody>
        </p:sp>
        <p:sp>
          <p:nvSpPr>
            <p:cNvPr id="1213" name="Google Shape;1213;p84"/>
            <p:cNvSpPr/>
            <p:nvPr/>
          </p:nvSpPr>
          <p:spPr>
            <a:xfrm>
              <a:off x="5652450" y="2246775"/>
              <a:ext cx="447900" cy="3282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yi</a:t>
              </a:r>
              <a:endParaRPr sz="800"/>
            </a:p>
          </p:txBody>
        </p:sp>
      </p:grpSp>
      <p:sp>
        <p:nvSpPr>
          <p:cNvPr id="1214" name="Google Shape;1214;p84"/>
          <p:cNvSpPr txBox="1"/>
          <p:nvPr/>
        </p:nvSpPr>
        <p:spPr>
          <a:xfrm>
            <a:off x="873525" y="4472625"/>
            <a:ext cx="3854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Thus, think we take the negative gradient</a:t>
            </a:r>
            <a:endParaRPr i="1"/>
          </a:p>
        </p:txBody>
      </p:sp>
      <p:sp>
        <p:nvSpPr>
          <p:cNvPr id="1215" name="Google Shape;1215;p84"/>
          <p:cNvSpPr/>
          <p:nvPr/>
        </p:nvSpPr>
        <p:spPr>
          <a:xfrm>
            <a:off x="814850" y="4483025"/>
            <a:ext cx="3672300" cy="4329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8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85"/>
          <p:cNvSpPr/>
          <p:nvPr/>
        </p:nvSpPr>
        <p:spPr>
          <a:xfrm>
            <a:off x="5344400" y="1868075"/>
            <a:ext cx="2571900" cy="416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summarize ...</a:t>
            </a:r>
            <a:endParaRPr/>
          </a:p>
        </p:txBody>
      </p:sp>
      <p:sp>
        <p:nvSpPr>
          <p:cNvPr id="1223" name="Google Shape;1223;p8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86"/>
          <p:cNvSpPr/>
          <p:nvPr/>
        </p:nvSpPr>
        <p:spPr>
          <a:xfrm>
            <a:off x="289025" y="385925"/>
            <a:ext cx="2812200" cy="416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86"/>
          <p:cNvSpPr/>
          <p:nvPr/>
        </p:nvSpPr>
        <p:spPr>
          <a:xfrm>
            <a:off x="5787025" y="754425"/>
            <a:ext cx="3074700" cy="3609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data set of high-d data</a:t>
            </a:r>
            <a:endParaRPr/>
          </a:p>
        </p:txBody>
      </p:sp>
      <p:pic>
        <p:nvPicPr>
          <p:cNvPr id="1231" name="Google Shape;123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225" y="1456075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8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19949" cy="50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http://faculty.ucmerced.edu/mcarreira-perpinan/software/coil20.png"/>
          <p:cNvPicPr preferRelativeResize="0"/>
          <p:nvPr/>
        </p:nvPicPr>
        <p:blipFill rotWithShape="1">
          <a:blip r:embed="rId4">
            <a:alphaModFix/>
          </a:blip>
          <a:srcRect l="23278" t="1694" r="58847" b="8651"/>
          <a:stretch/>
        </p:blipFill>
        <p:spPr>
          <a:xfrm>
            <a:off x="5448600" y="0"/>
            <a:ext cx="36954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87"/>
          <p:cNvSpPr/>
          <p:nvPr/>
        </p:nvSpPr>
        <p:spPr>
          <a:xfrm>
            <a:off x="6073450" y="978875"/>
            <a:ext cx="2571900" cy="889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high-d</a:t>
            </a:r>
            <a:r>
              <a:rPr lang="en"/>
              <a:t> space, compute the probability </a:t>
            </a:r>
            <a:r>
              <a:rPr lang="en" b="1" i="1"/>
              <a:t>P </a:t>
            </a:r>
            <a:r>
              <a:rPr lang="en"/>
              <a:t>of points being neighbors</a:t>
            </a:r>
            <a:endParaRPr/>
          </a:p>
        </p:txBody>
      </p:sp>
      <p:sp>
        <p:nvSpPr>
          <p:cNvPr id="1239" name="Google Shape;1239;p87"/>
          <p:cNvSpPr/>
          <p:nvPr/>
        </p:nvSpPr>
        <p:spPr>
          <a:xfrm>
            <a:off x="537575" y="1395575"/>
            <a:ext cx="4806900" cy="4725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150" y="2176440"/>
            <a:ext cx="3017650" cy="6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8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8"/>
          <p:cNvSpPr/>
          <p:nvPr/>
        </p:nvSpPr>
        <p:spPr>
          <a:xfrm>
            <a:off x="6073450" y="978875"/>
            <a:ext cx="2571900" cy="889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lang="en" b="1"/>
              <a:t>low-d</a:t>
            </a:r>
            <a:r>
              <a:rPr lang="en"/>
              <a:t> space, compute the probability </a:t>
            </a:r>
            <a:r>
              <a:rPr lang="en" b="1" i="1"/>
              <a:t>Q </a:t>
            </a:r>
            <a:r>
              <a:rPr lang="en"/>
              <a:t>of points being neighbors</a:t>
            </a:r>
            <a:endParaRPr/>
          </a:p>
        </p:txBody>
      </p:sp>
      <p:sp>
        <p:nvSpPr>
          <p:cNvPr id="1248" name="Google Shape;1248;p88"/>
          <p:cNvSpPr/>
          <p:nvPr/>
        </p:nvSpPr>
        <p:spPr>
          <a:xfrm>
            <a:off x="609700" y="2132650"/>
            <a:ext cx="4806900" cy="280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9" name="Google Shape;124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025" y="2467175"/>
            <a:ext cx="2806325" cy="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8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89"/>
          <p:cNvSpPr/>
          <p:nvPr/>
        </p:nvSpPr>
        <p:spPr>
          <a:xfrm>
            <a:off x="5817150" y="978875"/>
            <a:ext cx="2828100" cy="889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the </a:t>
            </a:r>
            <a:r>
              <a:rPr lang="en" b="1"/>
              <a:t>low-d</a:t>
            </a:r>
            <a:r>
              <a:rPr lang="en"/>
              <a:t> points around to minimize the difference between the two distributions</a:t>
            </a:r>
            <a:endParaRPr/>
          </a:p>
        </p:txBody>
      </p:sp>
      <p:sp>
        <p:nvSpPr>
          <p:cNvPr id="1257" name="Google Shape;1257;p89"/>
          <p:cNvSpPr/>
          <p:nvPr/>
        </p:nvSpPr>
        <p:spPr>
          <a:xfrm>
            <a:off x="609700" y="2020275"/>
            <a:ext cx="4806900" cy="1081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8" name="Google Shape;125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600" y="2157594"/>
            <a:ext cx="3341351" cy="6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8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90"/>
          <p:cNvSpPr/>
          <p:nvPr/>
        </p:nvSpPr>
        <p:spPr>
          <a:xfrm>
            <a:off x="5817150" y="978875"/>
            <a:ext cx="3141900" cy="889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using gradient descent to find a local solution</a:t>
            </a:r>
            <a:endParaRPr/>
          </a:p>
        </p:txBody>
      </p:sp>
      <p:sp>
        <p:nvSpPr>
          <p:cNvPr id="1266" name="Google Shape;1266;p90"/>
          <p:cNvSpPr/>
          <p:nvPr/>
        </p:nvSpPr>
        <p:spPr>
          <a:xfrm>
            <a:off x="609700" y="2020275"/>
            <a:ext cx="4806900" cy="10818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7" name="Google Shape;126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600" y="2157594"/>
            <a:ext cx="3341351" cy="6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650" y="4114098"/>
            <a:ext cx="4641301" cy="66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300" y="3466179"/>
            <a:ext cx="3854000" cy="56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9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1"/>
          <p:cNvSpPr/>
          <p:nvPr/>
        </p:nvSpPr>
        <p:spPr>
          <a:xfrm>
            <a:off x="345125" y="994775"/>
            <a:ext cx="4334400" cy="296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1"/>
          <p:cNvSpPr/>
          <p:nvPr/>
        </p:nvSpPr>
        <p:spPr>
          <a:xfrm>
            <a:off x="5730950" y="1291175"/>
            <a:ext cx="3074700" cy="561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 we find a low-d representation that captures the high-d data</a:t>
            </a:r>
            <a:endParaRPr/>
          </a:p>
        </p:txBody>
      </p:sp>
      <p:pic>
        <p:nvPicPr>
          <p:cNvPr id="1278" name="Google Shape;127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25" y="2756800"/>
            <a:ext cx="2722150" cy="23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025" y="2882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9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92"/>
          <p:cNvSpPr/>
          <p:nvPr/>
        </p:nvSpPr>
        <p:spPr>
          <a:xfrm>
            <a:off x="5730950" y="1291175"/>
            <a:ext cx="3074700" cy="5613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practical details ...</a:t>
            </a:r>
            <a:endParaRPr/>
          </a:p>
        </p:txBody>
      </p:sp>
      <p:pic>
        <p:nvPicPr>
          <p:cNvPr id="1287" name="Google Shape;128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25" y="2756800"/>
            <a:ext cx="2722150" cy="23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025" y="2882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9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93"/>
          <p:cNvSpPr/>
          <p:nvPr/>
        </p:nvSpPr>
        <p:spPr>
          <a:xfrm>
            <a:off x="5819100" y="317575"/>
            <a:ext cx="3074700" cy="101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actually the raw data…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PCA to first reduce to the dimensions to 30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(method does not scale well to high-d) </a:t>
            </a:r>
            <a:endParaRPr sz="1000"/>
          </a:p>
        </p:txBody>
      </p:sp>
      <p:pic>
        <p:nvPicPr>
          <p:cNvPr id="1296" name="Google Shape;129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25" y="2756800"/>
            <a:ext cx="2722150" cy="23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025" y="2882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9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1299" name="Google Shape;1299;p93"/>
          <p:cNvSpPr/>
          <p:nvPr/>
        </p:nvSpPr>
        <p:spPr>
          <a:xfrm>
            <a:off x="282625" y="458000"/>
            <a:ext cx="5174100" cy="2484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1300" name="Google Shape;1300;p93"/>
          <p:cNvSpPr/>
          <p:nvPr/>
        </p:nvSpPr>
        <p:spPr>
          <a:xfrm>
            <a:off x="5819100" y="1495475"/>
            <a:ext cx="3074700" cy="524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of the full dataset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(method does not scale well to high n) </a:t>
            </a:r>
            <a:endParaRPr sz="1000"/>
          </a:p>
        </p:txBody>
      </p:sp>
      <p:sp>
        <p:nvSpPr>
          <p:cNvPr id="1301" name="Google Shape;1301;p93"/>
          <p:cNvSpPr/>
          <p:nvPr/>
        </p:nvSpPr>
        <p:spPr>
          <a:xfrm>
            <a:off x="5771200" y="2126138"/>
            <a:ext cx="3074700" cy="524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 of this work address this</a:t>
            </a: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94"/>
          <p:cNvSpPr/>
          <p:nvPr/>
        </p:nvSpPr>
        <p:spPr>
          <a:xfrm>
            <a:off x="5819100" y="317575"/>
            <a:ext cx="3074700" cy="101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Robust, but try different values</a:t>
            </a:r>
            <a:endParaRPr sz="1000"/>
          </a:p>
        </p:txBody>
      </p:sp>
      <p:pic>
        <p:nvPicPr>
          <p:cNvPr id="1308" name="Google Shape;130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25" y="2756800"/>
            <a:ext cx="2722150" cy="23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025" y="2882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9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1311" name="Google Shape;1311;p94"/>
          <p:cNvSpPr/>
          <p:nvPr/>
        </p:nvSpPr>
        <p:spPr>
          <a:xfrm>
            <a:off x="347350" y="642268"/>
            <a:ext cx="5174100" cy="4329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95"/>
          <p:cNvSpPr/>
          <p:nvPr/>
        </p:nvSpPr>
        <p:spPr>
          <a:xfrm>
            <a:off x="5827125" y="652350"/>
            <a:ext cx="3074700" cy="101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visualization (2D or 3D). Not necessarily good for dimensionality reduction</a:t>
            </a:r>
            <a:endParaRPr/>
          </a:p>
        </p:txBody>
      </p:sp>
      <p:pic>
        <p:nvPicPr>
          <p:cNvPr id="1318" name="Google Shape;131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25" y="2756800"/>
            <a:ext cx="2722150" cy="23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025" y="2882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9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1321" name="Google Shape;1321;p95"/>
          <p:cNvSpPr/>
          <p:nvPr/>
        </p:nvSpPr>
        <p:spPr>
          <a:xfrm>
            <a:off x="347350" y="1034847"/>
            <a:ext cx="5174100" cy="24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96"/>
          <p:cNvSpPr/>
          <p:nvPr/>
        </p:nvSpPr>
        <p:spPr>
          <a:xfrm>
            <a:off x="5827125" y="652350"/>
            <a:ext cx="3074700" cy="101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optimum.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solution in each run.</a:t>
            </a:r>
            <a:endParaRPr/>
          </a:p>
        </p:txBody>
      </p:sp>
      <p:pic>
        <p:nvPicPr>
          <p:cNvPr id="1328" name="Google Shape;132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25" y="2756800"/>
            <a:ext cx="2722150" cy="23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025" y="2882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9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1331" name="Google Shape;1331;p96"/>
          <p:cNvSpPr/>
          <p:nvPr/>
        </p:nvSpPr>
        <p:spPr>
          <a:xfrm>
            <a:off x="347350" y="1803973"/>
            <a:ext cx="5174100" cy="1214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5680950" y="1200150"/>
            <a:ext cx="3005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ImageNet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9" name="Google Shape;109;p16" descr="http://cs.stanford.edu/people/karpathy/cnnembed/cnn_embed_4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"/>
            <a:ext cx="5143496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5953350" y="2541050"/>
            <a:ext cx="31521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http://cs.stanford.edu/people/karpathy/cnnembed/cnn_embed_4k.jpg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97"/>
          <p:cNvSpPr/>
          <p:nvPr/>
        </p:nvSpPr>
        <p:spPr>
          <a:xfrm>
            <a:off x="5827125" y="652350"/>
            <a:ext cx="3074700" cy="101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tricks to improve optimization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(see paper)</a:t>
            </a:r>
            <a:endParaRPr sz="1000"/>
          </a:p>
        </p:txBody>
      </p:sp>
      <p:pic>
        <p:nvPicPr>
          <p:cNvPr id="1338" name="Google Shape;133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25" y="2756800"/>
            <a:ext cx="2722150" cy="23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025" y="2882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9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1341" name="Google Shape;1341;p97"/>
          <p:cNvSpPr/>
          <p:nvPr/>
        </p:nvSpPr>
        <p:spPr>
          <a:xfrm>
            <a:off x="347350" y="1803973"/>
            <a:ext cx="5174100" cy="12141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11150"/>
            <a:ext cx="5378928" cy="30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98"/>
          <p:cNvSpPr/>
          <p:nvPr/>
        </p:nvSpPr>
        <p:spPr>
          <a:xfrm>
            <a:off x="5827125" y="652350"/>
            <a:ext cx="3074700" cy="1013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"perfectly fine to run t-SNE ten times, and select the solution with the lowest KL divergence"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http://lvdmaaten.github.io/tsne/</a:t>
            </a:r>
            <a:endParaRPr sz="1000"/>
          </a:p>
        </p:txBody>
      </p:sp>
      <p:pic>
        <p:nvPicPr>
          <p:cNvPr id="1348" name="Google Shape;134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25" y="2756800"/>
            <a:ext cx="2722150" cy="23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025" y="2882150"/>
            <a:ext cx="2722150" cy="2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9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1351" name="Google Shape;1351;p98"/>
          <p:cNvSpPr/>
          <p:nvPr/>
        </p:nvSpPr>
        <p:spPr>
          <a:xfrm>
            <a:off x="347350" y="652350"/>
            <a:ext cx="5174100" cy="25896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1357" name="Google Shape;1357;p9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9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00"/>
          <p:cNvSpPr/>
          <p:nvPr/>
        </p:nvSpPr>
        <p:spPr>
          <a:xfrm>
            <a:off x="5659225" y="380350"/>
            <a:ext cx="3333600" cy="1358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that </a:t>
            </a:r>
            <a:r>
              <a:rPr lang="en" i="1"/>
              <a:t>yi </a:t>
            </a:r>
            <a:r>
              <a:rPr lang="en"/>
              <a:t>and </a:t>
            </a:r>
            <a:r>
              <a:rPr lang="en" i="1"/>
              <a:t>yj</a:t>
            </a:r>
            <a:r>
              <a:rPr lang="en"/>
              <a:t> would choose each other as neighbors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as a Student t-distribution</a:t>
            </a:r>
            <a:endParaRPr/>
          </a:p>
        </p:txBody>
      </p:sp>
      <p:pic>
        <p:nvPicPr>
          <p:cNvPr id="1364" name="Google Shape;136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850" y="1809550"/>
            <a:ext cx="2806325" cy="7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138" y="3241820"/>
            <a:ext cx="2557274" cy="190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00" y="3241825"/>
            <a:ext cx="2557277" cy="19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00"/>
          <p:cNvSpPr/>
          <p:nvPr/>
        </p:nvSpPr>
        <p:spPr>
          <a:xfrm>
            <a:off x="6562225" y="1809550"/>
            <a:ext cx="1949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8" name="Google Shape;1368;p100"/>
          <p:cNvCxnSpPr>
            <a:stCxn id="1367" idx="2"/>
            <a:endCxn id="1365" idx="0"/>
          </p:cNvCxnSpPr>
          <p:nvPr/>
        </p:nvCxnSpPr>
        <p:spPr>
          <a:xfrm flipH="1">
            <a:off x="7491625" y="2260750"/>
            <a:ext cx="45300" cy="981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369" name="Google Shape;136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135" y="3241750"/>
            <a:ext cx="2557264" cy="19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00"/>
          <p:cNvSpPr/>
          <p:nvPr/>
        </p:nvSpPr>
        <p:spPr>
          <a:xfrm>
            <a:off x="1494375" y="4237800"/>
            <a:ext cx="6902400" cy="4512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100"/>
          <p:cNvSpPr/>
          <p:nvPr/>
        </p:nvSpPr>
        <p:spPr>
          <a:xfrm>
            <a:off x="1835450" y="1948688"/>
            <a:ext cx="3154200" cy="701700"/>
          </a:xfrm>
          <a:prstGeom prst="rect">
            <a:avLst/>
          </a:prstGeom>
          <a:solidFill>
            <a:srgbClr val="00FF00">
              <a:alpha val="7240"/>
            </a:srgbClr>
          </a:solidFill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the variance will give still more heavily penalize far distances in the low-d space</a:t>
            </a:r>
            <a:endParaRPr/>
          </a:p>
        </p:txBody>
      </p:sp>
      <p:sp>
        <p:nvSpPr>
          <p:cNvPr id="1372" name="Google Shape;1372;p10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2503</Words>
  <Application>Microsoft Office PowerPoint</Application>
  <PresentationFormat>On-screen Show (16:9)</PresentationFormat>
  <Paragraphs>469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5" baseType="lpstr">
      <vt:lpstr>Arial</vt:lpstr>
      <vt:lpstr>Simple Light</vt:lpstr>
      <vt:lpstr>Visualizing Data  using t-SNE</vt:lpstr>
      <vt:lpstr>Problem: </vt:lpstr>
      <vt:lpstr>PowerPoint Presentation</vt:lpstr>
      <vt:lpstr>Outline of chat:</vt:lpstr>
      <vt:lpstr>Why this approach?</vt:lpstr>
      <vt:lpstr>Why learn about t-SNE?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t-SNE?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Data  using t-SNE</dc:title>
  <dc:creator>kavipriya.g</dc:creator>
  <cp:lastModifiedBy>Manjula Perkinian</cp:lastModifiedBy>
  <cp:revision>1</cp:revision>
  <dcterms:modified xsi:type="dcterms:W3CDTF">2022-10-11T04:20:48Z</dcterms:modified>
</cp:coreProperties>
</file>